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2cdfba886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42cdfba886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42cdfba886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b33974756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6b33974756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6b33974756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b33974756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6b33974756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6b33974756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b33974756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6b33974756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6b33974756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b33974756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6b33974756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6b33974756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b33974756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6b33974756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6b33974756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b33974756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6b33974756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6b33974756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b33974756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6b33974756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6b33974756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b33974756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6b33974756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6b33974756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b39d1e2e9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6b39d1e2e9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6b39d1e2e9_0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2cc0e1f78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42cc0e1f78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42cc0e1f78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b39d1e2e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6b39d1e2e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6b39d1e2e9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b39d1e2e9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6b39d1e2e9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6b39d1e2e9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b39d1e2e9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36b39d1e2e9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6b39d1e2e9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6b39d1e2e9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6b39d1e2e9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6b39d1e2e9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6b39d1e2e9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36b39d1e2e9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6b39d1e2e9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b39d1e2e9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36b39d1e2e9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6b39d1e2e9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2cdfba886_1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42cdfba886_1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42cdfba886_1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6b39d1e2e9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6b39d1e2e9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36b39d1e2e9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6b39d1e2e9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36b39d1e2e9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6b39d1e2e9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2cdfba8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342cdfba8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42cdfba8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696ca518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34696ca518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4696ca5184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b39d1e2e9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36b39d1e2e9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36b39d1e2e9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b39d1e2e9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36b39d1e2e9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6b39d1e2e9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6b39d1e2e9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36b39d1e2e9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6b39d1e2e9_0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b39d1e2e9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36b39d1e2e9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6b39d1e2e9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42cdfba886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42cdfba886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42cdfba886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1c163df4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341c163df4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41c163df44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2cdfba886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42cdfba886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42cdfba886_1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2a478b732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62a478b732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62a478b732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2cdfba886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42cdfba886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42cdfba886_1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1c163df44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41c163df44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41c163df44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2cdfba886_1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42cdfba886_1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42cdfba886_1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97425" y="429589"/>
            <a:ext cx="2129475" cy="41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79450" y="335513"/>
            <a:ext cx="2535357" cy="604521"/>
          </a:xfrm>
          <a:custGeom>
            <a:rect b="b" l="l" r="r" t="t"/>
            <a:pathLst>
              <a:path extrusionOk="0" h="419079" w="1924370">
                <a:moveTo>
                  <a:pt x="419780" y="251772"/>
                </a:moveTo>
                <a:cubicBezTo>
                  <a:pt x="400009" y="347260"/>
                  <a:pt x="314522" y="419079"/>
                  <a:pt x="212044" y="419079"/>
                </a:cubicBezTo>
                <a:cubicBezTo>
                  <a:pt x="109566" y="419079"/>
                  <a:pt x="24078" y="347241"/>
                  <a:pt x="4308" y="251765"/>
                </a:cubicBezTo>
                <a:cubicBezTo>
                  <a:pt x="1483" y="238125"/>
                  <a:pt x="0" y="224004"/>
                  <a:pt x="0" y="209540"/>
                </a:cubicBezTo>
                <a:cubicBezTo>
                  <a:pt x="0" y="93830"/>
                  <a:pt x="94926" y="0"/>
                  <a:pt x="212044" y="0"/>
                </a:cubicBezTo>
                <a:cubicBezTo>
                  <a:pt x="329161" y="0"/>
                  <a:pt x="424087" y="93805"/>
                  <a:pt x="424087" y="209540"/>
                </a:cubicBezTo>
                <a:cubicBezTo>
                  <a:pt x="424087" y="224006"/>
                  <a:pt x="422604" y="238131"/>
                  <a:pt x="419780" y="251772"/>
                </a:cubicBezTo>
                <a:close/>
                <a:moveTo>
                  <a:pt x="248323" y="190665"/>
                </a:moveTo>
                <a:cubicBezTo>
                  <a:pt x="262087" y="185072"/>
                  <a:pt x="270465" y="176497"/>
                  <a:pt x="275975" y="169992"/>
                </a:cubicBezTo>
                <a:cubicBezTo>
                  <a:pt x="286498" y="158067"/>
                  <a:pt x="290787" y="143455"/>
                  <a:pt x="290787" y="129607"/>
                </a:cubicBezTo>
                <a:cubicBezTo>
                  <a:pt x="290787" y="118445"/>
                  <a:pt x="287670" y="96121"/>
                  <a:pt x="267822" y="80770"/>
                </a:cubicBezTo>
                <a:cubicBezTo>
                  <a:pt x="254183" y="70372"/>
                  <a:pt x="242114" y="65370"/>
                  <a:pt x="213315" y="65370"/>
                </a:cubicBezTo>
                <a:lnTo>
                  <a:pt x="198728" y="65370"/>
                </a:lnTo>
                <a:cubicBezTo>
                  <a:pt x="198254" y="65345"/>
                  <a:pt x="197831" y="65345"/>
                  <a:pt x="197282" y="65345"/>
                </a:cubicBezTo>
                <a:lnTo>
                  <a:pt x="137115" y="65345"/>
                </a:lnTo>
                <a:lnTo>
                  <a:pt x="137115" y="345948"/>
                </a:lnTo>
                <a:lnTo>
                  <a:pt x="308790" y="345948"/>
                </a:lnTo>
                <a:lnTo>
                  <a:pt x="308790" y="292084"/>
                </a:lnTo>
                <a:cubicBezTo>
                  <a:pt x="308790" y="240537"/>
                  <a:pt x="291984" y="205893"/>
                  <a:pt x="248323" y="190665"/>
                </a:cubicBezTo>
                <a:close/>
                <a:moveTo>
                  <a:pt x="219576" y="198596"/>
                </a:moveTo>
                <a:cubicBezTo>
                  <a:pt x="255497" y="205455"/>
                  <a:pt x="269892" y="236062"/>
                  <a:pt x="269892" y="286836"/>
                </a:cubicBezTo>
                <a:lnTo>
                  <a:pt x="269892" y="330449"/>
                </a:lnTo>
                <a:lnTo>
                  <a:pt x="238948" y="330449"/>
                </a:lnTo>
                <a:lnTo>
                  <a:pt x="238948" y="236792"/>
                </a:lnTo>
                <a:lnTo>
                  <a:pt x="203217" y="236792"/>
                </a:lnTo>
                <a:lnTo>
                  <a:pt x="203217" y="330547"/>
                </a:lnTo>
                <a:lnTo>
                  <a:pt x="175839" y="330547"/>
                </a:lnTo>
                <a:lnTo>
                  <a:pt x="175839" y="79317"/>
                </a:lnTo>
                <a:lnTo>
                  <a:pt x="203965" y="79342"/>
                </a:lnTo>
                <a:cubicBezTo>
                  <a:pt x="214487" y="79342"/>
                  <a:pt x="230445" y="81657"/>
                  <a:pt x="241740" y="95505"/>
                </a:cubicBezTo>
                <a:cubicBezTo>
                  <a:pt x="247625" y="102527"/>
                  <a:pt x="251215" y="111842"/>
                  <a:pt x="252488" y="121205"/>
                </a:cubicBezTo>
                <a:lnTo>
                  <a:pt x="203217" y="121205"/>
                </a:lnTo>
                <a:lnTo>
                  <a:pt x="203217" y="135028"/>
                </a:lnTo>
                <a:lnTo>
                  <a:pt x="252886" y="135028"/>
                </a:lnTo>
                <a:cubicBezTo>
                  <a:pt x="252512" y="143948"/>
                  <a:pt x="250642" y="153952"/>
                  <a:pt x="241791" y="164572"/>
                </a:cubicBezTo>
                <a:cubicBezTo>
                  <a:pt x="234011" y="174181"/>
                  <a:pt x="221194" y="183126"/>
                  <a:pt x="203167" y="183126"/>
                </a:cubicBezTo>
                <a:lnTo>
                  <a:pt x="202842" y="183126"/>
                </a:lnTo>
                <a:lnTo>
                  <a:pt x="202842" y="197121"/>
                </a:lnTo>
                <a:cubicBezTo>
                  <a:pt x="208874" y="197121"/>
                  <a:pt x="214444" y="197616"/>
                  <a:pt x="219576" y="198596"/>
                </a:cubicBezTo>
                <a:close/>
                <a:moveTo>
                  <a:pt x="887243" y="87242"/>
                </a:moveTo>
                <a:lnTo>
                  <a:pt x="870977" y="98682"/>
                </a:lnTo>
                <a:cubicBezTo>
                  <a:pt x="864072" y="88386"/>
                  <a:pt x="852406" y="81685"/>
                  <a:pt x="838274" y="81685"/>
                </a:cubicBezTo>
                <a:cubicBezTo>
                  <a:pt x="815265" y="81685"/>
                  <a:pt x="798999" y="99335"/>
                  <a:pt x="798999" y="121561"/>
                </a:cubicBezTo>
                <a:cubicBezTo>
                  <a:pt x="798999" y="143787"/>
                  <a:pt x="815265" y="161438"/>
                  <a:pt x="838274" y="161438"/>
                </a:cubicBezTo>
                <a:cubicBezTo>
                  <a:pt x="852406" y="161438"/>
                  <a:pt x="864072" y="154737"/>
                  <a:pt x="870977" y="144441"/>
                </a:cubicBezTo>
                <a:lnTo>
                  <a:pt x="887243" y="155881"/>
                </a:lnTo>
                <a:cubicBezTo>
                  <a:pt x="876395" y="171243"/>
                  <a:pt x="858487" y="181212"/>
                  <a:pt x="838274" y="181212"/>
                </a:cubicBezTo>
                <a:cubicBezTo>
                  <a:pt x="805074" y="181212"/>
                  <a:pt x="778290" y="154574"/>
                  <a:pt x="778290" y="121561"/>
                </a:cubicBezTo>
                <a:cubicBezTo>
                  <a:pt x="778290" y="88549"/>
                  <a:pt x="805074" y="61911"/>
                  <a:pt x="838274" y="61911"/>
                </a:cubicBezTo>
                <a:cubicBezTo>
                  <a:pt x="858487" y="61911"/>
                  <a:pt x="876395" y="71880"/>
                  <a:pt x="887243" y="87242"/>
                </a:cubicBezTo>
                <a:close/>
                <a:moveTo>
                  <a:pt x="597671" y="64362"/>
                </a:moveTo>
                <a:lnTo>
                  <a:pt x="559055" y="64362"/>
                </a:lnTo>
                <a:lnTo>
                  <a:pt x="559055" y="178761"/>
                </a:lnTo>
                <a:lnTo>
                  <a:pt x="600795" y="178761"/>
                </a:lnTo>
                <a:cubicBezTo>
                  <a:pt x="620023" y="178761"/>
                  <a:pt x="634812" y="165523"/>
                  <a:pt x="634812" y="148036"/>
                </a:cubicBezTo>
                <a:cubicBezTo>
                  <a:pt x="634812" y="135126"/>
                  <a:pt x="627418" y="122542"/>
                  <a:pt x="610985" y="118783"/>
                </a:cubicBezTo>
                <a:cubicBezTo>
                  <a:pt x="621504" y="114534"/>
                  <a:pt x="628403" y="104402"/>
                  <a:pt x="628403" y="92471"/>
                </a:cubicBezTo>
                <a:cubicBezTo>
                  <a:pt x="628403" y="76782"/>
                  <a:pt x="615256" y="64362"/>
                  <a:pt x="597671" y="64362"/>
                </a:cubicBezTo>
                <a:close/>
                <a:moveTo>
                  <a:pt x="579434" y="111756"/>
                </a:moveTo>
                <a:lnTo>
                  <a:pt x="579434" y="81522"/>
                </a:lnTo>
                <a:lnTo>
                  <a:pt x="591429" y="81522"/>
                </a:lnTo>
                <a:cubicBezTo>
                  <a:pt x="601619" y="81522"/>
                  <a:pt x="608847" y="86915"/>
                  <a:pt x="608847" y="96557"/>
                </a:cubicBezTo>
                <a:cubicBezTo>
                  <a:pt x="608847" y="105545"/>
                  <a:pt x="602766" y="111756"/>
                  <a:pt x="593567" y="111756"/>
                </a:cubicBezTo>
                <a:lnTo>
                  <a:pt x="579434" y="111756"/>
                </a:lnTo>
                <a:close/>
                <a:moveTo>
                  <a:pt x="579434" y="161601"/>
                </a:moveTo>
                <a:lnTo>
                  <a:pt x="579434" y="128098"/>
                </a:lnTo>
                <a:lnTo>
                  <a:pt x="594224" y="128098"/>
                </a:lnTo>
                <a:cubicBezTo>
                  <a:pt x="605561" y="128098"/>
                  <a:pt x="614438" y="135126"/>
                  <a:pt x="614438" y="144932"/>
                </a:cubicBezTo>
                <a:cubicBezTo>
                  <a:pt x="614438" y="155718"/>
                  <a:pt x="605394" y="161601"/>
                  <a:pt x="594224" y="161601"/>
                </a:cubicBezTo>
                <a:lnTo>
                  <a:pt x="579434" y="161601"/>
                </a:lnTo>
                <a:close/>
                <a:moveTo>
                  <a:pt x="689926" y="178761"/>
                </a:moveTo>
                <a:cubicBezTo>
                  <a:pt x="711453" y="178761"/>
                  <a:pt x="726900" y="163562"/>
                  <a:pt x="726900" y="142970"/>
                </a:cubicBezTo>
                <a:cubicBezTo>
                  <a:pt x="726900" y="122378"/>
                  <a:pt x="710796" y="107180"/>
                  <a:pt x="689926" y="107180"/>
                </a:cubicBezTo>
                <a:lnTo>
                  <a:pt x="671026" y="107343"/>
                </a:lnTo>
                <a:lnTo>
                  <a:pt x="671026" y="64362"/>
                </a:lnTo>
                <a:lnTo>
                  <a:pt x="650651" y="64362"/>
                </a:lnTo>
                <a:lnTo>
                  <a:pt x="650651" y="178761"/>
                </a:lnTo>
                <a:lnTo>
                  <a:pt x="689926" y="178761"/>
                </a:lnTo>
                <a:close/>
                <a:moveTo>
                  <a:pt x="739390" y="64362"/>
                </a:moveTo>
                <a:lnTo>
                  <a:pt x="739390" y="178761"/>
                </a:lnTo>
                <a:lnTo>
                  <a:pt x="759771" y="178761"/>
                </a:lnTo>
                <a:lnTo>
                  <a:pt x="759771" y="64362"/>
                </a:lnTo>
                <a:lnTo>
                  <a:pt x="739390" y="64362"/>
                </a:lnTo>
                <a:close/>
                <a:moveTo>
                  <a:pt x="687465" y="126138"/>
                </a:moveTo>
                <a:cubicBezTo>
                  <a:pt x="698802" y="126138"/>
                  <a:pt x="706525" y="133328"/>
                  <a:pt x="706525" y="143134"/>
                </a:cubicBezTo>
                <a:cubicBezTo>
                  <a:pt x="706525" y="153920"/>
                  <a:pt x="698635" y="159967"/>
                  <a:pt x="687465" y="159967"/>
                </a:cubicBezTo>
                <a:lnTo>
                  <a:pt x="671026" y="159967"/>
                </a:lnTo>
                <a:lnTo>
                  <a:pt x="671026" y="126138"/>
                </a:lnTo>
                <a:lnTo>
                  <a:pt x="687465" y="126138"/>
                </a:lnTo>
                <a:close/>
                <a:moveTo>
                  <a:pt x="903491" y="178761"/>
                </a:moveTo>
                <a:lnTo>
                  <a:pt x="1048767" y="178761"/>
                </a:lnTo>
                <a:lnTo>
                  <a:pt x="1048767" y="64362"/>
                </a:lnTo>
                <a:lnTo>
                  <a:pt x="1028386" y="64362"/>
                </a:lnTo>
                <a:lnTo>
                  <a:pt x="1028386" y="159967"/>
                </a:lnTo>
                <a:lnTo>
                  <a:pt x="986316" y="159967"/>
                </a:lnTo>
                <a:lnTo>
                  <a:pt x="986316" y="64362"/>
                </a:lnTo>
                <a:lnTo>
                  <a:pt x="965941" y="64362"/>
                </a:lnTo>
                <a:lnTo>
                  <a:pt x="965941" y="159967"/>
                </a:lnTo>
                <a:lnTo>
                  <a:pt x="923871" y="159967"/>
                </a:lnTo>
                <a:lnTo>
                  <a:pt x="923871" y="64362"/>
                </a:lnTo>
                <a:lnTo>
                  <a:pt x="903491" y="64362"/>
                </a:lnTo>
                <a:lnTo>
                  <a:pt x="903491" y="178761"/>
                </a:lnTo>
                <a:close/>
                <a:moveTo>
                  <a:pt x="1106347" y="64362"/>
                </a:moveTo>
                <a:lnTo>
                  <a:pt x="1122618" y="64362"/>
                </a:lnTo>
                <a:lnTo>
                  <a:pt x="1167644" y="178761"/>
                </a:lnTo>
                <a:lnTo>
                  <a:pt x="1146284" y="178761"/>
                </a:lnTo>
                <a:lnTo>
                  <a:pt x="1134779" y="149181"/>
                </a:lnTo>
                <a:lnTo>
                  <a:pt x="1094024" y="149181"/>
                </a:lnTo>
                <a:lnTo>
                  <a:pt x="1082519" y="178761"/>
                </a:lnTo>
                <a:lnTo>
                  <a:pt x="1061159" y="178761"/>
                </a:lnTo>
                <a:lnTo>
                  <a:pt x="1106347" y="64362"/>
                </a:lnTo>
                <a:close/>
                <a:moveTo>
                  <a:pt x="1100433" y="131531"/>
                </a:moveTo>
                <a:lnTo>
                  <a:pt x="1128203" y="131531"/>
                </a:lnTo>
                <a:lnTo>
                  <a:pt x="1114399" y="96394"/>
                </a:lnTo>
                <a:lnTo>
                  <a:pt x="1100433" y="131531"/>
                </a:lnTo>
                <a:close/>
                <a:moveTo>
                  <a:pt x="1219369" y="64362"/>
                </a:moveTo>
                <a:cubicBezTo>
                  <a:pt x="1197841" y="64362"/>
                  <a:pt x="1180913" y="81195"/>
                  <a:pt x="1180913" y="102114"/>
                </a:cubicBezTo>
                <a:cubicBezTo>
                  <a:pt x="1180913" y="118620"/>
                  <a:pt x="1192089" y="132021"/>
                  <a:pt x="1207368" y="136270"/>
                </a:cubicBezTo>
                <a:cubicBezTo>
                  <a:pt x="1204014" y="137405"/>
                  <a:pt x="1200901" y="141677"/>
                  <a:pt x="1197512" y="146333"/>
                </a:cubicBezTo>
                <a:cubicBezTo>
                  <a:pt x="1192607" y="153074"/>
                  <a:pt x="1187115" y="160621"/>
                  <a:pt x="1179431" y="160621"/>
                </a:cubicBezTo>
                <a:cubicBezTo>
                  <a:pt x="1177956" y="160621"/>
                  <a:pt x="1176313" y="160457"/>
                  <a:pt x="1174503" y="159803"/>
                </a:cubicBezTo>
                <a:lnTo>
                  <a:pt x="1174503" y="178761"/>
                </a:lnTo>
                <a:cubicBezTo>
                  <a:pt x="1178284" y="179905"/>
                  <a:pt x="1181408" y="180232"/>
                  <a:pt x="1184527" y="180232"/>
                </a:cubicBezTo>
                <a:cubicBezTo>
                  <a:pt x="1202654" y="180232"/>
                  <a:pt x="1211247" y="164546"/>
                  <a:pt x="1217882" y="152435"/>
                </a:cubicBezTo>
                <a:cubicBezTo>
                  <a:pt x="1221288" y="146211"/>
                  <a:pt x="1224181" y="140931"/>
                  <a:pt x="1227582" y="139212"/>
                </a:cubicBezTo>
                <a:lnTo>
                  <a:pt x="1236948" y="139212"/>
                </a:lnTo>
                <a:lnTo>
                  <a:pt x="1236948" y="178761"/>
                </a:lnTo>
                <a:lnTo>
                  <a:pt x="1257329" y="178761"/>
                </a:lnTo>
                <a:lnTo>
                  <a:pt x="1257329" y="64362"/>
                </a:lnTo>
                <a:lnTo>
                  <a:pt x="1219369" y="64362"/>
                </a:lnTo>
                <a:close/>
                <a:moveTo>
                  <a:pt x="1221340" y="120418"/>
                </a:moveTo>
                <a:cubicBezTo>
                  <a:pt x="1210164" y="120418"/>
                  <a:pt x="1201288" y="112736"/>
                  <a:pt x="1201288" y="101950"/>
                </a:cubicBezTo>
                <a:cubicBezTo>
                  <a:pt x="1201288" y="91164"/>
                  <a:pt x="1210164" y="83156"/>
                  <a:pt x="1221340" y="83156"/>
                </a:cubicBezTo>
                <a:lnTo>
                  <a:pt x="1236948" y="83156"/>
                </a:lnTo>
                <a:lnTo>
                  <a:pt x="1236948" y="120418"/>
                </a:lnTo>
                <a:lnTo>
                  <a:pt x="1221340" y="120418"/>
                </a:lnTo>
                <a:close/>
                <a:moveTo>
                  <a:pt x="1463453" y="178761"/>
                </a:moveTo>
                <a:lnTo>
                  <a:pt x="1318183" y="178761"/>
                </a:lnTo>
                <a:lnTo>
                  <a:pt x="1318183" y="64362"/>
                </a:lnTo>
                <a:lnTo>
                  <a:pt x="1338563" y="64362"/>
                </a:lnTo>
                <a:lnTo>
                  <a:pt x="1338563" y="159967"/>
                </a:lnTo>
                <a:lnTo>
                  <a:pt x="1380633" y="159967"/>
                </a:lnTo>
                <a:lnTo>
                  <a:pt x="1380633" y="64362"/>
                </a:lnTo>
                <a:lnTo>
                  <a:pt x="1401008" y="64362"/>
                </a:lnTo>
                <a:lnTo>
                  <a:pt x="1401008" y="159967"/>
                </a:lnTo>
                <a:lnTo>
                  <a:pt x="1443078" y="159967"/>
                </a:lnTo>
                <a:lnTo>
                  <a:pt x="1443078" y="64362"/>
                </a:lnTo>
                <a:lnTo>
                  <a:pt x="1463453" y="64362"/>
                </a:lnTo>
                <a:lnTo>
                  <a:pt x="1463453" y="178761"/>
                </a:lnTo>
                <a:close/>
                <a:moveTo>
                  <a:pt x="1505263" y="64362"/>
                </a:moveTo>
                <a:lnTo>
                  <a:pt x="1484888" y="64362"/>
                </a:lnTo>
                <a:lnTo>
                  <a:pt x="1484888" y="178761"/>
                </a:lnTo>
                <a:lnTo>
                  <a:pt x="1505263" y="178761"/>
                </a:lnTo>
                <a:lnTo>
                  <a:pt x="1505263" y="128916"/>
                </a:lnTo>
                <a:lnTo>
                  <a:pt x="1514629" y="128916"/>
                </a:lnTo>
                <a:cubicBezTo>
                  <a:pt x="1520756" y="129247"/>
                  <a:pt x="1525932" y="137727"/>
                  <a:pt x="1532024" y="147701"/>
                </a:cubicBezTo>
                <a:cubicBezTo>
                  <a:pt x="1540976" y="162354"/>
                  <a:pt x="1551898" y="180232"/>
                  <a:pt x="1570671" y="180232"/>
                </a:cubicBezTo>
                <a:cubicBezTo>
                  <a:pt x="1573789" y="180232"/>
                  <a:pt x="1577080" y="179578"/>
                  <a:pt x="1580365" y="178761"/>
                </a:cubicBezTo>
                <a:lnTo>
                  <a:pt x="1580365" y="159803"/>
                </a:lnTo>
                <a:cubicBezTo>
                  <a:pt x="1580077" y="159875"/>
                  <a:pt x="1579795" y="159946"/>
                  <a:pt x="1579524" y="160016"/>
                </a:cubicBezTo>
                <a:cubicBezTo>
                  <a:pt x="1577916" y="160426"/>
                  <a:pt x="1576509" y="160784"/>
                  <a:pt x="1575109" y="160784"/>
                </a:cubicBezTo>
                <a:cubicBezTo>
                  <a:pt x="1564209" y="160784"/>
                  <a:pt x="1557016" y="149152"/>
                  <a:pt x="1550192" y="138126"/>
                </a:cubicBezTo>
                <a:cubicBezTo>
                  <a:pt x="1544566" y="129032"/>
                  <a:pt x="1539195" y="120350"/>
                  <a:pt x="1532215" y="118947"/>
                </a:cubicBezTo>
                <a:lnTo>
                  <a:pt x="1575927" y="64362"/>
                </a:lnTo>
                <a:lnTo>
                  <a:pt x="1552100" y="64362"/>
                </a:lnTo>
                <a:lnTo>
                  <a:pt x="1515615" y="109958"/>
                </a:lnTo>
                <a:lnTo>
                  <a:pt x="1505263" y="109958"/>
                </a:lnTo>
                <a:lnTo>
                  <a:pt x="1505263" y="64362"/>
                </a:lnTo>
                <a:close/>
                <a:moveTo>
                  <a:pt x="1583316" y="121561"/>
                </a:moveTo>
                <a:cubicBezTo>
                  <a:pt x="1583316" y="88549"/>
                  <a:pt x="1609282" y="61911"/>
                  <a:pt x="1642481" y="61911"/>
                </a:cubicBezTo>
                <a:cubicBezTo>
                  <a:pt x="1675508" y="61911"/>
                  <a:pt x="1701802" y="88549"/>
                  <a:pt x="1701802" y="121561"/>
                </a:cubicBezTo>
                <a:cubicBezTo>
                  <a:pt x="1701802" y="154574"/>
                  <a:pt x="1675508" y="181212"/>
                  <a:pt x="1642481" y="181212"/>
                </a:cubicBezTo>
                <a:cubicBezTo>
                  <a:pt x="1609282" y="181212"/>
                  <a:pt x="1583316" y="154574"/>
                  <a:pt x="1583316" y="121561"/>
                </a:cubicBezTo>
                <a:close/>
                <a:moveTo>
                  <a:pt x="1604026" y="121561"/>
                </a:moveTo>
                <a:cubicBezTo>
                  <a:pt x="1604026" y="143787"/>
                  <a:pt x="1619472" y="161438"/>
                  <a:pt x="1642481" y="161438"/>
                </a:cubicBezTo>
                <a:cubicBezTo>
                  <a:pt x="1665652" y="161438"/>
                  <a:pt x="1681099" y="143787"/>
                  <a:pt x="1681099" y="121561"/>
                </a:cubicBezTo>
                <a:cubicBezTo>
                  <a:pt x="1681099" y="99335"/>
                  <a:pt x="1665652" y="81685"/>
                  <a:pt x="1642481" y="81685"/>
                </a:cubicBezTo>
                <a:cubicBezTo>
                  <a:pt x="1619472" y="81685"/>
                  <a:pt x="1604026" y="99335"/>
                  <a:pt x="1604026" y="121561"/>
                </a:cubicBezTo>
                <a:close/>
                <a:moveTo>
                  <a:pt x="1785417" y="178761"/>
                </a:moveTo>
                <a:lnTo>
                  <a:pt x="1805625" y="178761"/>
                </a:lnTo>
                <a:lnTo>
                  <a:pt x="1805625" y="64362"/>
                </a:lnTo>
                <a:lnTo>
                  <a:pt x="1728886" y="64362"/>
                </a:lnTo>
                <a:cubicBezTo>
                  <a:pt x="1728886" y="144605"/>
                  <a:pt x="1720667" y="160784"/>
                  <a:pt x="1705053" y="160784"/>
                </a:cubicBezTo>
                <a:cubicBezTo>
                  <a:pt x="1703295" y="160784"/>
                  <a:pt x="1702304" y="160496"/>
                  <a:pt x="1700828" y="160067"/>
                </a:cubicBezTo>
                <a:cubicBezTo>
                  <a:pt x="1700373" y="159936"/>
                  <a:pt x="1699877" y="159793"/>
                  <a:pt x="1699301" y="159640"/>
                </a:cubicBezTo>
                <a:lnTo>
                  <a:pt x="1699301" y="178761"/>
                </a:lnTo>
                <a:cubicBezTo>
                  <a:pt x="1703577" y="179741"/>
                  <a:pt x="1706373" y="180232"/>
                  <a:pt x="1709987" y="180232"/>
                </a:cubicBezTo>
                <a:cubicBezTo>
                  <a:pt x="1734967" y="180232"/>
                  <a:pt x="1746961" y="156861"/>
                  <a:pt x="1746961" y="82829"/>
                </a:cubicBezTo>
                <a:lnTo>
                  <a:pt x="1785417" y="82829"/>
                </a:lnTo>
                <a:lnTo>
                  <a:pt x="1785417" y="178761"/>
                </a:lnTo>
                <a:close/>
                <a:moveTo>
                  <a:pt x="1863073" y="64362"/>
                </a:moveTo>
                <a:lnTo>
                  <a:pt x="1879344" y="64362"/>
                </a:lnTo>
                <a:lnTo>
                  <a:pt x="1924370" y="178761"/>
                </a:lnTo>
                <a:lnTo>
                  <a:pt x="1903004" y="178761"/>
                </a:lnTo>
                <a:lnTo>
                  <a:pt x="1891500" y="149181"/>
                </a:lnTo>
                <a:lnTo>
                  <a:pt x="1850750" y="149181"/>
                </a:lnTo>
                <a:lnTo>
                  <a:pt x="1839245" y="178761"/>
                </a:lnTo>
                <a:lnTo>
                  <a:pt x="1817879" y="178761"/>
                </a:lnTo>
                <a:lnTo>
                  <a:pt x="1863073" y="64362"/>
                </a:lnTo>
                <a:close/>
                <a:moveTo>
                  <a:pt x="1857159" y="131531"/>
                </a:moveTo>
                <a:lnTo>
                  <a:pt x="1884929" y="131531"/>
                </a:lnTo>
                <a:lnTo>
                  <a:pt x="1871125" y="96394"/>
                </a:lnTo>
                <a:lnTo>
                  <a:pt x="1857159" y="131531"/>
                </a:lnTo>
                <a:close/>
                <a:moveTo>
                  <a:pt x="592086" y="283281"/>
                </a:moveTo>
                <a:lnTo>
                  <a:pt x="592086" y="300604"/>
                </a:lnTo>
                <a:lnTo>
                  <a:pt x="641879" y="300604"/>
                </a:lnTo>
                <a:cubicBezTo>
                  <a:pt x="639412" y="319562"/>
                  <a:pt x="624132" y="333943"/>
                  <a:pt x="603423" y="333943"/>
                </a:cubicBezTo>
                <a:cubicBezTo>
                  <a:pt x="589290" y="333943"/>
                  <a:pt x="577624" y="327243"/>
                  <a:pt x="570722" y="316947"/>
                </a:cubicBezTo>
                <a:lnTo>
                  <a:pt x="554453" y="328387"/>
                </a:lnTo>
                <a:cubicBezTo>
                  <a:pt x="565299" y="343749"/>
                  <a:pt x="583209" y="353718"/>
                  <a:pt x="603423" y="353718"/>
                </a:cubicBezTo>
                <a:cubicBezTo>
                  <a:pt x="636622" y="353718"/>
                  <a:pt x="663407" y="327079"/>
                  <a:pt x="663407" y="294067"/>
                </a:cubicBezTo>
                <a:cubicBezTo>
                  <a:pt x="663407" y="261055"/>
                  <a:pt x="636622" y="234416"/>
                  <a:pt x="603423" y="234416"/>
                </a:cubicBezTo>
                <a:cubicBezTo>
                  <a:pt x="583209" y="234416"/>
                  <a:pt x="565299" y="244385"/>
                  <a:pt x="554453" y="259748"/>
                </a:cubicBezTo>
                <a:lnTo>
                  <a:pt x="570722" y="271187"/>
                </a:lnTo>
                <a:cubicBezTo>
                  <a:pt x="577624" y="260892"/>
                  <a:pt x="589290" y="254191"/>
                  <a:pt x="603423" y="254191"/>
                </a:cubicBezTo>
                <a:cubicBezTo>
                  <a:pt x="622322" y="254191"/>
                  <a:pt x="636951" y="266612"/>
                  <a:pt x="640893" y="283281"/>
                </a:cubicBezTo>
                <a:lnTo>
                  <a:pt x="592086" y="283281"/>
                </a:lnTo>
                <a:close/>
                <a:moveTo>
                  <a:pt x="681943" y="236868"/>
                </a:moveTo>
                <a:lnTo>
                  <a:pt x="702324" y="236868"/>
                </a:lnTo>
                <a:lnTo>
                  <a:pt x="702324" y="282464"/>
                </a:lnTo>
                <a:lnTo>
                  <a:pt x="712675" y="282464"/>
                </a:lnTo>
                <a:lnTo>
                  <a:pt x="749160" y="236868"/>
                </a:lnTo>
                <a:lnTo>
                  <a:pt x="772987" y="236868"/>
                </a:lnTo>
                <a:lnTo>
                  <a:pt x="729275" y="291452"/>
                </a:lnTo>
                <a:cubicBezTo>
                  <a:pt x="736255" y="292856"/>
                  <a:pt x="741627" y="301538"/>
                  <a:pt x="747252" y="310632"/>
                </a:cubicBezTo>
                <a:cubicBezTo>
                  <a:pt x="754071" y="321657"/>
                  <a:pt x="761270" y="333290"/>
                  <a:pt x="772163" y="333290"/>
                </a:cubicBezTo>
                <a:cubicBezTo>
                  <a:pt x="773570" y="333290"/>
                  <a:pt x="774970" y="332932"/>
                  <a:pt x="776578" y="332522"/>
                </a:cubicBezTo>
                <a:lnTo>
                  <a:pt x="776982" y="332419"/>
                </a:lnTo>
                <a:lnTo>
                  <a:pt x="777426" y="332309"/>
                </a:lnTo>
                <a:lnTo>
                  <a:pt x="777426" y="351266"/>
                </a:lnTo>
                <a:cubicBezTo>
                  <a:pt x="774134" y="352084"/>
                  <a:pt x="770849" y="352737"/>
                  <a:pt x="767725" y="352737"/>
                </a:cubicBezTo>
                <a:cubicBezTo>
                  <a:pt x="748952" y="352737"/>
                  <a:pt x="738036" y="334860"/>
                  <a:pt x="729085" y="320207"/>
                </a:cubicBezTo>
                <a:cubicBezTo>
                  <a:pt x="722992" y="310232"/>
                  <a:pt x="717811" y="301752"/>
                  <a:pt x="711690" y="301421"/>
                </a:cubicBezTo>
                <a:lnTo>
                  <a:pt x="702324" y="301421"/>
                </a:lnTo>
                <a:lnTo>
                  <a:pt x="702324" y="351266"/>
                </a:lnTo>
                <a:lnTo>
                  <a:pt x="681943" y="351266"/>
                </a:lnTo>
                <a:lnTo>
                  <a:pt x="681943" y="236868"/>
                </a:lnTo>
                <a:close/>
                <a:moveTo>
                  <a:pt x="839536" y="234416"/>
                </a:moveTo>
                <a:cubicBezTo>
                  <a:pt x="806342" y="234416"/>
                  <a:pt x="780377" y="261055"/>
                  <a:pt x="780377" y="294067"/>
                </a:cubicBezTo>
                <a:cubicBezTo>
                  <a:pt x="780377" y="327079"/>
                  <a:pt x="806342" y="353718"/>
                  <a:pt x="839536" y="353718"/>
                </a:cubicBezTo>
                <a:cubicBezTo>
                  <a:pt x="872568" y="353718"/>
                  <a:pt x="898862" y="327079"/>
                  <a:pt x="898862" y="294067"/>
                </a:cubicBezTo>
                <a:cubicBezTo>
                  <a:pt x="898862" y="261055"/>
                  <a:pt x="872568" y="234416"/>
                  <a:pt x="839536" y="234416"/>
                </a:cubicBezTo>
                <a:close/>
                <a:moveTo>
                  <a:pt x="839536" y="333943"/>
                </a:moveTo>
                <a:cubicBezTo>
                  <a:pt x="816533" y="333943"/>
                  <a:pt x="801080" y="316293"/>
                  <a:pt x="801080" y="294067"/>
                </a:cubicBezTo>
                <a:cubicBezTo>
                  <a:pt x="801080" y="271841"/>
                  <a:pt x="816533" y="254191"/>
                  <a:pt x="839536" y="254191"/>
                </a:cubicBezTo>
                <a:cubicBezTo>
                  <a:pt x="862706" y="254191"/>
                  <a:pt x="878153" y="271841"/>
                  <a:pt x="878153" y="294067"/>
                </a:cubicBezTo>
                <a:cubicBezTo>
                  <a:pt x="878153" y="316293"/>
                  <a:pt x="862706" y="333943"/>
                  <a:pt x="839536" y="333943"/>
                </a:cubicBezTo>
                <a:close/>
                <a:moveTo>
                  <a:pt x="917456" y="236868"/>
                </a:moveTo>
                <a:lnTo>
                  <a:pt x="937831" y="236868"/>
                </a:lnTo>
                <a:lnTo>
                  <a:pt x="937831" y="282464"/>
                </a:lnTo>
                <a:lnTo>
                  <a:pt x="997486" y="282464"/>
                </a:lnTo>
                <a:lnTo>
                  <a:pt x="997486" y="236868"/>
                </a:lnTo>
                <a:lnTo>
                  <a:pt x="1017861" y="236868"/>
                </a:lnTo>
                <a:lnTo>
                  <a:pt x="1017861" y="351266"/>
                </a:lnTo>
                <a:lnTo>
                  <a:pt x="997486" y="351266"/>
                </a:lnTo>
                <a:lnTo>
                  <a:pt x="997486" y="301421"/>
                </a:lnTo>
                <a:lnTo>
                  <a:pt x="937831" y="301421"/>
                </a:lnTo>
                <a:lnTo>
                  <a:pt x="937831" y="351266"/>
                </a:lnTo>
                <a:lnTo>
                  <a:pt x="917456" y="351266"/>
                </a:lnTo>
                <a:lnTo>
                  <a:pt x="917456" y="236868"/>
                </a:lnTo>
                <a:close/>
                <a:moveTo>
                  <a:pt x="1095592" y="234416"/>
                </a:moveTo>
                <a:cubicBezTo>
                  <a:pt x="1062392" y="234416"/>
                  <a:pt x="1036426" y="261055"/>
                  <a:pt x="1036426" y="294067"/>
                </a:cubicBezTo>
                <a:cubicBezTo>
                  <a:pt x="1036426" y="327079"/>
                  <a:pt x="1062392" y="353718"/>
                  <a:pt x="1095592" y="353718"/>
                </a:cubicBezTo>
                <a:cubicBezTo>
                  <a:pt x="1128618" y="353718"/>
                  <a:pt x="1154912" y="327079"/>
                  <a:pt x="1154912" y="294067"/>
                </a:cubicBezTo>
                <a:cubicBezTo>
                  <a:pt x="1154912" y="261055"/>
                  <a:pt x="1128618" y="234416"/>
                  <a:pt x="1095592" y="234416"/>
                </a:cubicBezTo>
                <a:close/>
                <a:moveTo>
                  <a:pt x="1095592" y="333943"/>
                </a:moveTo>
                <a:cubicBezTo>
                  <a:pt x="1072583" y="333943"/>
                  <a:pt x="1057136" y="316293"/>
                  <a:pt x="1057136" y="294067"/>
                </a:cubicBezTo>
                <a:cubicBezTo>
                  <a:pt x="1057136" y="271841"/>
                  <a:pt x="1072583" y="254191"/>
                  <a:pt x="1095592" y="254191"/>
                </a:cubicBezTo>
                <a:cubicBezTo>
                  <a:pt x="1118762" y="254191"/>
                  <a:pt x="1134209" y="271841"/>
                  <a:pt x="1134209" y="294067"/>
                </a:cubicBezTo>
                <a:cubicBezTo>
                  <a:pt x="1134209" y="316293"/>
                  <a:pt x="1118762" y="333943"/>
                  <a:pt x="1095592" y="333943"/>
                </a:cubicBezTo>
                <a:close/>
                <a:moveTo>
                  <a:pt x="1294205" y="351266"/>
                </a:moveTo>
                <a:lnTo>
                  <a:pt x="1273831" y="351266"/>
                </a:lnTo>
                <a:lnTo>
                  <a:pt x="1267911" y="283281"/>
                </a:lnTo>
                <a:lnTo>
                  <a:pt x="1235865" y="351266"/>
                </a:lnTo>
                <a:lnTo>
                  <a:pt x="1225841" y="351266"/>
                </a:lnTo>
                <a:lnTo>
                  <a:pt x="1193962" y="283281"/>
                </a:lnTo>
                <a:lnTo>
                  <a:pt x="1188048" y="351266"/>
                </a:lnTo>
                <a:lnTo>
                  <a:pt x="1167668" y="351266"/>
                </a:lnTo>
                <a:lnTo>
                  <a:pt x="1177529" y="236868"/>
                </a:lnTo>
                <a:lnTo>
                  <a:pt x="1192648" y="236868"/>
                </a:lnTo>
                <a:lnTo>
                  <a:pt x="1230775" y="315639"/>
                </a:lnTo>
                <a:lnTo>
                  <a:pt x="1269064" y="236868"/>
                </a:lnTo>
                <a:lnTo>
                  <a:pt x="1284344" y="236868"/>
                </a:lnTo>
                <a:lnTo>
                  <a:pt x="1294205" y="351266"/>
                </a:lnTo>
                <a:close/>
                <a:moveTo>
                  <a:pt x="1332823" y="236868"/>
                </a:moveTo>
                <a:lnTo>
                  <a:pt x="1312448" y="236868"/>
                </a:lnTo>
                <a:lnTo>
                  <a:pt x="1312448" y="351266"/>
                </a:lnTo>
                <a:lnTo>
                  <a:pt x="1329537" y="351266"/>
                </a:lnTo>
                <a:lnTo>
                  <a:pt x="1389192" y="272495"/>
                </a:lnTo>
                <a:lnTo>
                  <a:pt x="1389192" y="351266"/>
                </a:lnTo>
                <a:lnTo>
                  <a:pt x="1409567" y="351266"/>
                </a:lnTo>
                <a:lnTo>
                  <a:pt x="1409567" y="236868"/>
                </a:lnTo>
                <a:lnTo>
                  <a:pt x="1392478" y="236868"/>
                </a:lnTo>
                <a:lnTo>
                  <a:pt x="1332823" y="315803"/>
                </a:lnTo>
                <a:lnTo>
                  <a:pt x="1332823" y="236868"/>
                </a:lnTo>
                <a:close/>
                <a:moveTo>
                  <a:pt x="1431003" y="236868"/>
                </a:moveTo>
                <a:lnTo>
                  <a:pt x="1451384" y="236868"/>
                </a:lnTo>
                <a:lnTo>
                  <a:pt x="1451384" y="282464"/>
                </a:lnTo>
                <a:lnTo>
                  <a:pt x="1461735" y="282464"/>
                </a:lnTo>
                <a:lnTo>
                  <a:pt x="1498214" y="236868"/>
                </a:lnTo>
                <a:lnTo>
                  <a:pt x="1522042" y="236868"/>
                </a:lnTo>
                <a:lnTo>
                  <a:pt x="1478329" y="291452"/>
                </a:lnTo>
                <a:cubicBezTo>
                  <a:pt x="1485315" y="292856"/>
                  <a:pt x="1490687" y="301538"/>
                  <a:pt x="1496312" y="310632"/>
                </a:cubicBezTo>
                <a:cubicBezTo>
                  <a:pt x="1503131" y="321658"/>
                  <a:pt x="1510324" y="333290"/>
                  <a:pt x="1521223" y="333290"/>
                </a:cubicBezTo>
                <a:cubicBezTo>
                  <a:pt x="1522624" y="333290"/>
                  <a:pt x="1524030" y="332932"/>
                  <a:pt x="1525638" y="332522"/>
                </a:cubicBezTo>
                <a:cubicBezTo>
                  <a:pt x="1525915" y="332452"/>
                  <a:pt x="1526192" y="332380"/>
                  <a:pt x="1526480" y="332309"/>
                </a:cubicBezTo>
                <a:lnTo>
                  <a:pt x="1526480" y="351266"/>
                </a:lnTo>
                <a:cubicBezTo>
                  <a:pt x="1523194" y="352084"/>
                  <a:pt x="1519909" y="352737"/>
                  <a:pt x="1516785" y="352737"/>
                </a:cubicBezTo>
                <a:cubicBezTo>
                  <a:pt x="1498012" y="352737"/>
                  <a:pt x="1487096" y="334860"/>
                  <a:pt x="1478145" y="320207"/>
                </a:cubicBezTo>
                <a:cubicBezTo>
                  <a:pt x="1472052" y="310232"/>
                  <a:pt x="1466871" y="301752"/>
                  <a:pt x="1460750" y="301421"/>
                </a:cubicBezTo>
                <a:lnTo>
                  <a:pt x="1451384" y="301421"/>
                </a:lnTo>
                <a:lnTo>
                  <a:pt x="1451384" y="351266"/>
                </a:lnTo>
                <a:lnTo>
                  <a:pt x="1431003" y="351266"/>
                </a:lnTo>
                <a:lnTo>
                  <a:pt x="1431003" y="236868"/>
                </a:lnTo>
                <a:close/>
                <a:moveTo>
                  <a:pt x="1558866" y="236868"/>
                </a:moveTo>
                <a:lnTo>
                  <a:pt x="1538486" y="236868"/>
                </a:lnTo>
                <a:lnTo>
                  <a:pt x="1538486" y="351266"/>
                </a:lnTo>
                <a:lnTo>
                  <a:pt x="1555581" y="351266"/>
                </a:lnTo>
                <a:lnTo>
                  <a:pt x="1615230" y="272495"/>
                </a:lnTo>
                <a:lnTo>
                  <a:pt x="1615230" y="351266"/>
                </a:lnTo>
                <a:lnTo>
                  <a:pt x="1635611" y="351266"/>
                </a:lnTo>
                <a:lnTo>
                  <a:pt x="1635611" y="236868"/>
                </a:lnTo>
                <a:lnTo>
                  <a:pt x="1618516" y="236868"/>
                </a:lnTo>
                <a:lnTo>
                  <a:pt x="1558866" y="315803"/>
                </a:lnTo>
                <a:lnTo>
                  <a:pt x="1558866" y="236868"/>
                </a:lnTo>
                <a:close/>
              </a:path>
            </a:pathLst>
          </a:custGeom>
          <a:solidFill>
            <a:srgbClr val="102D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00" y="1143275"/>
            <a:ext cx="2234076" cy="6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1" y="0"/>
            <a:ext cx="886691" cy="6858000"/>
          </a:xfrm>
          <a:prstGeom prst="rect">
            <a:avLst/>
          </a:prstGeom>
          <a:solidFill>
            <a:srgbClr val="0F2D69"/>
          </a:solidFill>
          <a:ln cap="flat" cmpd="sng" w="12700">
            <a:solidFill>
              <a:srgbClr val="0F2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91407" y="6055360"/>
            <a:ext cx="4753632" cy="802640"/>
          </a:xfrm>
          <a:prstGeom prst="rect">
            <a:avLst/>
          </a:prstGeom>
          <a:solidFill>
            <a:srgbClr val="E61E3C"/>
          </a:solidFill>
          <a:ln cap="flat" cmpd="sng" w="12700">
            <a:solidFill>
              <a:srgbClr val="E61E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893129" y="0"/>
            <a:ext cx="4741260" cy="782320"/>
          </a:xfrm>
          <a:prstGeom prst="rect">
            <a:avLst/>
          </a:prstGeom>
          <a:solidFill>
            <a:srgbClr val="E61E3C"/>
          </a:solidFill>
          <a:ln cap="flat" cmpd="sng" w="12700">
            <a:solidFill>
              <a:srgbClr val="E61E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5642879" y="0"/>
            <a:ext cx="2506980" cy="782320"/>
          </a:xfrm>
          <a:prstGeom prst="rect">
            <a:avLst/>
          </a:prstGeom>
          <a:solidFill>
            <a:srgbClr val="F5C3C3"/>
          </a:solidFill>
          <a:ln cap="flat" cmpd="sng" w="12700">
            <a:solidFill>
              <a:srgbClr val="F5C3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5636260" y="6055360"/>
            <a:ext cx="2506980" cy="802640"/>
          </a:xfrm>
          <a:prstGeom prst="rect">
            <a:avLst/>
          </a:prstGeom>
          <a:solidFill>
            <a:srgbClr val="F5C3C3"/>
          </a:solidFill>
          <a:ln cap="flat" cmpd="sng" w="12700">
            <a:solidFill>
              <a:srgbClr val="F5C3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8160152" y="0"/>
            <a:ext cx="4031848" cy="782320"/>
          </a:xfrm>
          <a:prstGeom prst="rect">
            <a:avLst/>
          </a:prstGeom>
          <a:solidFill>
            <a:srgbClr val="CD5A5A"/>
          </a:solidFill>
          <a:ln cap="flat" cmpd="sng" w="12700">
            <a:solidFill>
              <a:srgbClr val="CD5A5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11305311" y="1227"/>
            <a:ext cx="886690" cy="6858000"/>
          </a:xfrm>
          <a:prstGeom prst="rect">
            <a:avLst/>
          </a:prstGeom>
          <a:solidFill>
            <a:srgbClr val="CD5A5A"/>
          </a:solidFill>
          <a:ln cap="flat" cmpd="sng" w="12700">
            <a:solidFill>
              <a:srgbClr val="CD5A5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139832" y="6055360"/>
            <a:ext cx="4049138" cy="802640"/>
          </a:xfrm>
          <a:prstGeom prst="rect">
            <a:avLst/>
          </a:prstGeom>
          <a:solidFill>
            <a:srgbClr val="CD5A5A"/>
          </a:solidFill>
          <a:ln cap="flat" cmpd="sng" w="12700">
            <a:solidFill>
              <a:srgbClr val="CD5A5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132756" y="129036"/>
            <a:ext cx="11926500" cy="660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0800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516975" y="186875"/>
            <a:ext cx="2169727" cy="523849"/>
          </a:xfrm>
          <a:custGeom>
            <a:rect b="b" l="l" r="r" t="t"/>
            <a:pathLst>
              <a:path extrusionOk="0" h="419079" w="1924370">
                <a:moveTo>
                  <a:pt x="419780" y="251772"/>
                </a:moveTo>
                <a:cubicBezTo>
                  <a:pt x="400009" y="347260"/>
                  <a:pt x="314522" y="419079"/>
                  <a:pt x="212044" y="419079"/>
                </a:cubicBezTo>
                <a:cubicBezTo>
                  <a:pt x="109566" y="419079"/>
                  <a:pt x="24078" y="347241"/>
                  <a:pt x="4308" y="251765"/>
                </a:cubicBezTo>
                <a:cubicBezTo>
                  <a:pt x="1483" y="238125"/>
                  <a:pt x="0" y="224004"/>
                  <a:pt x="0" y="209540"/>
                </a:cubicBezTo>
                <a:cubicBezTo>
                  <a:pt x="0" y="93830"/>
                  <a:pt x="94926" y="0"/>
                  <a:pt x="212044" y="0"/>
                </a:cubicBezTo>
                <a:cubicBezTo>
                  <a:pt x="329161" y="0"/>
                  <a:pt x="424087" y="93805"/>
                  <a:pt x="424087" y="209540"/>
                </a:cubicBezTo>
                <a:cubicBezTo>
                  <a:pt x="424087" y="224006"/>
                  <a:pt x="422604" y="238131"/>
                  <a:pt x="419780" y="251772"/>
                </a:cubicBezTo>
                <a:close/>
                <a:moveTo>
                  <a:pt x="248323" y="190665"/>
                </a:moveTo>
                <a:cubicBezTo>
                  <a:pt x="262087" y="185072"/>
                  <a:pt x="270465" y="176497"/>
                  <a:pt x="275975" y="169992"/>
                </a:cubicBezTo>
                <a:cubicBezTo>
                  <a:pt x="286498" y="158067"/>
                  <a:pt x="290787" y="143455"/>
                  <a:pt x="290787" y="129607"/>
                </a:cubicBezTo>
                <a:cubicBezTo>
                  <a:pt x="290787" y="118445"/>
                  <a:pt x="287670" y="96121"/>
                  <a:pt x="267822" y="80770"/>
                </a:cubicBezTo>
                <a:cubicBezTo>
                  <a:pt x="254183" y="70372"/>
                  <a:pt x="242114" y="65370"/>
                  <a:pt x="213315" y="65370"/>
                </a:cubicBezTo>
                <a:lnTo>
                  <a:pt x="198728" y="65370"/>
                </a:lnTo>
                <a:cubicBezTo>
                  <a:pt x="198254" y="65345"/>
                  <a:pt x="197831" y="65345"/>
                  <a:pt x="197282" y="65345"/>
                </a:cubicBezTo>
                <a:lnTo>
                  <a:pt x="137115" y="65345"/>
                </a:lnTo>
                <a:lnTo>
                  <a:pt x="137115" y="345948"/>
                </a:lnTo>
                <a:lnTo>
                  <a:pt x="308790" y="345948"/>
                </a:lnTo>
                <a:lnTo>
                  <a:pt x="308790" y="292084"/>
                </a:lnTo>
                <a:cubicBezTo>
                  <a:pt x="308790" y="240537"/>
                  <a:pt x="291984" y="205893"/>
                  <a:pt x="248323" y="190665"/>
                </a:cubicBezTo>
                <a:close/>
                <a:moveTo>
                  <a:pt x="219576" y="198596"/>
                </a:moveTo>
                <a:cubicBezTo>
                  <a:pt x="255497" y="205455"/>
                  <a:pt x="269892" y="236062"/>
                  <a:pt x="269892" y="286836"/>
                </a:cubicBezTo>
                <a:lnTo>
                  <a:pt x="269892" y="330449"/>
                </a:lnTo>
                <a:lnTo>
                  <a:pt x="238948" y="330449"/>
                </a:lnTo>
                <a:lnTo>
                  <a:pt x="238948" y="236792"/>
                </a:lnTo>
                <a:lnTo>
                  <a:pt x="203217" y="236792"/>
                </a:lnTo>
                <a:lnTo>
                  <a:pt x="203217" y="330547"/>
                </a:lnTo>
                <a:lnTo>
                  <a:pt x="175839" y="330547"/>
                </a:lnTo>
                <a:lnTo>
                  <a:pt x="175839" y="79317"/>
                </a:lnTo>
                <a:lnTo>
                  <a:pt x="203965" y="79342"/>
                </a:lnTo>
                <a:cubicBezTo>
                  <a:pt x="214487" y="79342"/>
                  <a:pt x="230445" y="81657"/>
                  <a:pt x="241740" y="95505"/>
                </a:cubicBezTo>
                <a:cubicBezTo>
                  <a:pt x="247625" y="102527"/>
                  <a:pt x="251215" y="111842"/>
                  <a:pt x="252488" y="121205"/>
                </a:cubicBezTo>
                <a:lnTo>
                  <a:pt x="203217" y="121205"/>
                </a:lnTo>
                <a:lnTo>
                  <a:pt x="203217" y="135028"/>
                </a:lnTo>
                <a:lnTo>
                  <a:pt x="252886" y="135028"/>
                </a:lnTo>
                <a:cubicBezTo>
                  <a:pt x="252512" y="143948"/>
                  <a:pt x="250642" y="153952"/>
                  <a:pt x="241791" y="164572"/>
                </a:cubicBezTo>
                <a:cubicBezTo>
                  <a:pt x="234011" y="174181"/>
                  <a:pt x="221194" y="183126"/>
                  <a:pt x="203167" y="183126"/>
                </a:cubicBezTo>
                <a:lnTo>
                  <a:pt x="202842" y="183126"/>
                </a:lnTo>
                <a:lnTo>
                  <a:pt x="202842" y="197121"/>
                </a:lnTo>
                <a:cubicBezTo>
                  <a:pt x="208874" y="197121"/>
                  <a:pt x="214444" y="197616"/>
                  <a:pt x="219576" y="198596"/>
                </a:cubicBezTo>
                <a:close/>
                <a:moveTo>
                  <a:pt x="887243" y="87242"/>
                </a:moveTo>
                <a:lnTo>
                  <a:pt x="870977" y="98682"/>
                </a:lnTo>
                <a:cubicBezTo>
                  <a:pt x="864072" y="88386"/>
                  <a:pt x="852406" y="81685"/>
                  <a:pt x="838274" y="81685"/>
                </a:cubicBezTo>
                <a:cubicBezTo>
                  <a:pt x="815265" y="81685"/>
                  <a:pt x="798999" y="99335"/>
                  <a:pt x="798999" y="121561"/>
                </a:cubicBezTo>
                <a:cubicBezTo>
                  <a:pt x="798999" y="143787"/>
                  <a:pt x="815265" y="161438"/>
                  <a:pt x="838274" y="161438"/>
                </a:cubicBezTo>
                <a:cubicBezTo>
                  <a:pt x="852406" y="161438"/>
                  <a:pt x="864072" y="154737"/>
                  <a:pt x="870977" y="144441"/>
                </a:cubicBezTo>
                <a:lnTo>
                  <a:pt x="887243" y="155881"/>
                </a:lnTo>
                <a:cubicBezTo>
                  <a:pt x="876395" y="171243"/>
                  <a:pt x="858487" y="181212"/>
                  <a:pt x="838274" y="181212"/>
                </a:cubicBezTo>
                <a:cubicBezTo>
                  <a:pt x="805074" y="181212"/>
                  <a:pt x="778290" y="154574"/>
                  <a:pt x="778290" y="121561"/>
                </a:cubicBezTo>
                <a:cubicBezTo>
                  <a:pt x="778290" y="88549"/>
                  <a:pt x="805074" y="61911"/>
                  <a:pt x="838274" y="61911"/>
                </a:cubicBezTo>
                <a:cubicBezTo>
                  <a:pt x="858487" y="61911"/>
                  <a:pt x="876395" y="71880"/>
                  <a:pt x="887243" y="87242"/>
                </a:cubicBezTo>
                <a:close/>
                <a:moveTo>
                  <a:pt x="597671" y="64362"/>
                </a:moveTo>
                <a:lnTo>
                  <a:pt x="559055" y="64362"/>
                </a:lnTo>
                <a:lnTo>
                  <a:pt x="559055" y="178761"/>
                </a:lnTo>
                <a:lnTo>
                  <a:pt x="600795" y="178761"/>
                </a:lnTo>
                <a:cubicBezTo>
                  <a:pt x="620023" y="178761"/>
                  <a:pt x="634812" y="165523"/>
                  <a:pt x="634812" y="148036"/>
                </a:cubicBezTo>
                <a:cubicBezTo>
                  <a:pt x="634812" y="135126"/>
                  <a:pt x="627418" y="122542"/>
                  <a:pt x="610985" y="118783"/>
                </a:cubicBezTo>
                <a:cubicBezTo>
                  <a:pt x="621504" y="114534"/>
                  <a:pt x="628403" y="104402"/>
                  <a:pt x="628403" y="92471"/>
                </a:cubicBezTo>
                <a:cubicBezTo>
                  <a:pt x="628403" y="76782"/>
                  <a:pt x="615256" y="64362"/>
                  <a:pt x="597671" y="64362"/>
                </a:cubicBezTo>
                <a:close/>
                <a:moveTo>
                  <a:pt x="579434" y="111756"/>
                </a:moveTo>
                <a:lnTo>
                  <a:pt x="579434" y="81522"/>
                </a:lnTo>
                <a:lnTo>
                  <a:pt x="591429" y="81522"/>
                </a:lnTo>
                <a:cubicBezTo>
                  <a:pt x="601619" y="81522"/>
                  <a:pt x="608847" y="86915"/>
                  <a:pt x="608847" y="96557"/>
                </a:cubicBezTo>
                <a:cubicBezTo>
                  <a:pt x="608847" y="105545"/>
                  <a:pt x="602766" y="111756"/>
                  <a:pt x="593567" y="111756"/>
                </a:cubicBezTo>
                <a:lnTo>
                  <a:pt x="579434" y="111756"/>
                </a:lnTo>
                <a:close/>
                <a:moveTo>
                  <a:pt x="579434" y="161601"/>
                </a:moveTo>
                <a:lnTo>
                  <a:pt x="579434" y="128098"/>
                </a:lnTo>
                <a:lnTo>
                  <a:pt x="594224" y="128098"/>
                </a:lnTo>
                <a:cubicBezTo>
                  <a:pt x="605561" y="128098"/>
                  <a:pt x="614438" y="135126"/>
                  <a:pt x="614438" y="144932"/>
                </a:cubicBezTo>
                <a:cubicBezTo>
                  <a:pt x="614438" y="155718"/>
                  <a:pt x="605394" y="161601"/>
                  <a:pt x="594224" y="161601"/>
                </a:cubicBezTo>
                <a:lnTo>
                  <a:pt x="579434" y="161601"/>
                </a:lnTo>
                <a:close/>
                <a:moveTo>
                  <a:pt x="689926" y="178761"/>
                </a:moveTo>
                <a:cubicBezTo>
                  <a:pt x="711453" y="178761"/>
                  <a:pt x="726900" y="163562"/>
                  <a:pt x="726900" y="142970"/>
                </a:cubicBezTo>
                <a:cubicBezTo>
                  <a:pt x="726900" y="122378"/>
                  <a:pt x="710796" y="107180"/>
                  <a:pt x="689926" y="107180"/>
                </a:cubicBezTo>
                <a:lnTo>
                  <a:pt x="671026" y="107343"/>
                </a:lnTo>
                <a:lnTo>
                  <a:pt x="671026" y="64362"/>
                </a:lnTo>
                <a:lnTo>
                  <a:pt x="650651" y="64362"/>
                </a:lnTo>
                <a:lnTo>
                  <a:pt x="650651" y="178761"/>
                </a:lnTo>
                <a:lnTo>
                  <a:pt x="689926" y="178761"/>
                </a:lnTo>
                <a:close/>
                <a:moveTo>
                  <a:pt x="739390" y="64362"/>
                </a:moveTo>
                <a:lnTo>
                  <a:pt x="739390" y="178761"/>
                </a:lnTo>
                <a:lnTo>
                  <a:pt x="759771" y="178761"/>
                </a:lnTo>
                <a:lnTo>
                  <a:pt x="759771" y="64362"/>
                </a:lnTo>
                <a:lnTo>
                  <a:pt x="739390" y="64362"/>
                </a:lnTo>
                <a:close/>
                <a:moveTo>
                  <a:pt x="687465" y="126138"/>
                </a:moveTo>
                <a:cubicBezTo>
                  <a:pt x="698802" y="126138"/>
                  <a:pt x="706525" y="133328"/>
                  <a:pt x="706525" y="143134"/>
                </a:cubicBezTo>
                <a:cubicBezTo>
                  <a:pt x="706525" y="153920"/>
                  <a:pt x="698635" y="159967"/>
                  <a:pt x="687465" y="159967"/>
                </a:cubicBezTo>
                <a:lnTo>
                  <a:pt x="671026" y="159967"/>
                </a:lnTo>
                <a:lnTo>
                  <a:pt x="671026" y="126138"/>
                </a:lnTo>
                <a:lnTo>
                  <a:pt x="687465" y="126138"/>
                </a:lnTo>
                <a:close/>
                <a:moveTo>
                  <a:pt x="903491" y="178761"/>
                </a:moveTo>
                <a:lnTo>
                  <a:pt x="1048767" y="178761"/>
                </a:lnTo>
                <a:lnTo>
                  <a:pt x="1048767" y="64362"/>
                </a:lnTo>
                <a:lnTo>
                  <a:pt x="1028386" y="64362"/>
                </a:lnTo>
                <a:lnTo>
                  <a:pt x="1028386" y="159967"/>
                </a:lnTo>
                <a:lnTo>
                  <a:pt x="986316" y="159967"/>
                </a:lnTo>
                <a:lnTo>
                  <a:pt x="986316" y="64362"/>
                </a:lnTo>
                <a:lnTo>
                  <a:pt x="965941" y="64362"/>
                </a:lnTo>
                <a:lnTo>
                  <a:pt x="965941" y="159967"/>
                </a:lnTo>
                <a:lnTo>
                  <a:pt x="923871" y="159967"/>
                </a:lnTo>
                <a:lnTo>
                  <a:pt x="923871" y="64362"/>
                </a:lnTo>
                <a:lnTo>
                  <a:pt x="903491" y="64362"/>
                </a:lnTo>
                <a:lnTo>
                  <a:pt x="903491" y="178761"/>
                </a:lnTo>
                <a:close/>
                <a:moveTo>
                  <a:pt x="1106347" y="64362"/>
                </a:moveTo>
                <a:lnTo>
                  <a:pt x="1122618" y="64362"/>
                </a:lnTo>
                <a:lnTo>
                  <a:pt x="1167644" y="178761"/>
                </a:lnTo>
                <a:lnTo>
                  <a:pt x="1146284" y="178761"/>
                </a:lnTo>
                <a:lnTo>
                  <a:pt x="1134779" y="149181"/>
                </a:lnTo>
                <a:lnTo>
                  <a:pt x="1094024" y="149181"/>
                </a:lnTo>
                <a:lnTo>
                  <a:pt x="1082519" y="178761"/>
                </a:lnTo>
                <a:lnTo>
                  <a:pt x="1061159" y="178761"/>
                </a:lnTo>
                <a:lnTo>
                  <a:pt x="1106347" y="64362"/>
                </a:lnTo>
                <a:close/>
                <a:moveTo>
                  <a:pt x="1100433" y="131531"/>
                </a:moveTo>
                <a:lnTo>
                  <a:pt x="1128203" y="131531"/>
                </a:lnTo>
                <a:lnTo>
                  <a:pt x="1114399" y="96394"/>
                </a:lnTo>
                <a:lnTo>
                  <a:pt x="1100433" y="131531"/>
                </a:lnTo>
                <a:close/>
                <a:moveTo>
                  <a:pt x="1219369" y="64362"/>
                </a:moveTo>
                <a:cubicBezTo>
                  <a:pt x="1197841" y="64362"/>
                  <a:pt x="1180913" y="81195"/>
                  <a:pt x="1180913" y="102114"/>
                </a:cubicBezTo>
                <a:cubicBezTo>
                  <a:pt x="1180913" y="118620"/>
                  <a:pt x="1192089" y="132021"/>
                  <a:pt x="1207368" y="136270"/>
                </a:cubicBezTo>
                <a:cubicBezTo>
                  <a:pt x="1204014" y="137405"/>
                  <a:pt x="1200901" y="141677"/>
                  <a:pt x="1197512" y="146333"/>
                </a:cubicBezTo>
                <a:cubicBezTo>
                  <a:pt x="1192607" y="153074"/>
                  <a:pt x="1187115" y="160621"/>
                  <a:pt x="1179431" y="160621"/>
                </a:cubicBezTo>
                <a:cubicBezTo>
                  <a:pt x="1177956" y="160621"/>
                  <a:pt x="1176313" y="160457"/>
                  <a:pt x="1174503" y="159803"/>
                </a:cubicBezTo>
                <a:lnTo>
                  <a:pt x="1174503" y="178761"/>
                </a:lnTo>
                <a:cubicBezTo>
                  <a:pt x="1178284" y="179905"/>
                  <a:pt x="1181408" y="180232"/>
                  <a:pt x="1184527" y="180232"/>
                </a:cubicBezTo>
                <a:cubicBezTo>
                  <a:pt x="1202654" y="180232"/>
                  <a:pt x="1211247" y="164546"/>
                  <a:pt x="1217882" y="152435"/>
                </a:cubicBezTo>
                <a:cubicBezTo>
                  <a:pt x="1221288" y="146211"/>
                  <a:pt x="1224181" y="140931"/>
                  <a:pt x="1227582" y="139212"/>
                </a:cubicBezTo>
                <a:lnTo>
                  <a:pt x="1236948" y="139212"/>
                </a:lnTo>
                <a:lnTo>
                  <a:pt x="1236948" y="178761"/>
                </a:lnTo>
                <a:lnTo>
                  <a:pt x="1257329" y="178761"/>
                </a:lnTo>
                <a:lnTo>
                  <a:pt x="1257329" y="64362"/>
                </a:lnTo>
                <a:lnTo>
                  <a:pt x="1219369" y="64362"/>
                </a:lnTo>
                <a:close/>
                <a:moveTo>
                  <a:pt x="1221340" y="120418"/>
                </a:moveTo>
                <a:cubicBezTo>
                  <a:pt x="1210164" y="120418"/>
                  <a:pt x="1201288" y="112736"/>
                  <a:pt x="1201288" y="101950"/>
                </a:cubicBezTo>
                <a:cubicBezTo>
                  <a:pt x="1201288" y="91164"/>
                  <a:pt x="1210164" y="83156"/>
                  <a:pt x="1221340" y="83156"/>
                </a:cubicBezTo>
                <a:lnTo>
                  <a:pt x="1236948" y="83156"/>
                </a:lnTo>
                <a:lnTo>
                  <a:pt x="1236948" y="120418"/>
                </a:lnTo>
                <a:lnTo>
                  <a:pt x="1221340" y="120418"/>
                </a:lnTo>
                <a:close/>
                <a:moveTo>
                  <a:pt x="1463453" y="178761"/>
                </a:moveTo>
                <a:lnTo>
                  <a:pt x="1318183" y="178761"/>
                </a:lnTo>
                <a:lnTo>
                  <a:pt x="1318183" y="64362"/>
                </a:lnTo>
                <a:lnTo>
                  <a:pt x="1338563" y="64362"/>
                </a:lnTo>
                <a:lnTo>
                  <a:pt x="1338563" y="159967"/>
                </a:lnTo>
                <a:lnTo>
                  <a:pt x="1380633" y="159967"/>
                </a:lnTo>
                <a:lnTo>
                  <a:pt x="1380633" y="64362"/>
                </a:lnTo>
                <a:lnTo>
                  <a:pt x="1401008" y="64362"/>
                </a:lnTo>
                <a:lnTo>
                  <a:pt x="1401008" y="159967"/>
                </a:lnTo>
                <a:lnTo>
                  <a:pt x="1443078" y="159967"/>
                </a:lnTo>
                <a:lnTo>
                  <a:pt x="1443078" y="64362"/>
                </a:lnTo>
                <a:lnTo>
                  <a:pt x="1463453" y="64362"/>
                </a:lnTo>
                <a:lnTo>
                  <a:pt x="1463453" y="178761"/>
                </a:lnTo>
                <a:close/>
                <a:moveTo>
                  <a:pt x="1505263" y="64362"/>
                </a:moveTo>
                <a:lnTo>
                  <a:pt x="1484888" y="64362"/>
                </a:lnTo>
                <a:lnTo>
                  <a:pt x="1484888" y="178761"/>
                </a:lnTo>
                <a:lnTo>
                  <a:pt x="1505263" y="178761"/>
                </a:lnTo>
                <a:lnTo>
                  <a:pt x="1505263" y="128916"/>
                </a:lnTo>
                <a:lnTo>
                  <a:pt x="1514629" y="128916"/>
                </a:lnTo>
                <a:cubicBezTo>
                  <a:pt x="1520756" y="129247"/>
                  <a:pt x="1525932" y="137727"/>
                  <a:pt x="1532024" y="147701"/>
                </a:cubicBezTo>
                <a:cubicBezTo>
                  <a:pt x="1540976" y="162354"/>
                  <a:pt x="1551898" y="180232"/>
                  <a:pt x="1570671" y="180232"/>
                </a:cubicBezTo>
                <a:cubicBezTo>
                  <a:pt x="1573789" y="180232"/>
                  <a:pt x="1577080" y="179578"/>
                  <a:pt x="1580365" y="178761"/>
                </a:cubicBezTo>
                <a:lnTo>
                  <a:pt x="1580365" y="159803"/>
                </a:lnTo>
                <a:cubicBezTo>
                  <a:pt x="1580077" y="159875"/>
                  <a:pt x="1579795" y="159946"/>
                  <a:pt x="1579524" y="160016"/>
                </a:cubicBezTo>
                <a:cubicBezTo>
                  <a:pt x="1577916" y="160426"/>
                  <a:pt x="1576509" y="160784"/>
                  <a:pt x="1575109" y="160784"/>
                </a:cubicBezTo>
                <a:cubicBezTo>
                  <a:pt x="1564209" y="160784"/>
                  <a:pt x="1557016" y="149152"/>
                  <a:pt x="1550192" y="138126"/>
                </a:cubicBezTo>
                <a:cubicBezTo>
                  <a:pt x="1544566" y="129032"/>
                  <a:pt x="1539195" y="120350"/>
                  <a:pt x="1532215" y="118947"/>
                </a:cubicBezTo>
                <a:lnTo>
                  <a:pt x="1575927" y="64362"/>
                </a:lnTo>
                <a:lnTo>
                  <a:pt x="1552100" y="64362"/>
                </a:lnTo>
                <a:lnTo>
                  <a:pt x="1515615" y="109958"/>
                </a:lnTo>
                <a:lnTo>
                  <a:pt x="1505263" y="109958"/>
                </a:lnTo>
                <a:lnTo>
                  <a:pt x="1505263" y="64362"/>
                </a:lnTo>
                <a:close/>
                <a:moveTo>
                  <a:pt x="1583316" y="121561"/>
                </a:moveTo>
                <a:cubicBezTo>
                  <a:pt x="1583316" y="88549"/>
                  <a:pt x="1609282" y="61911"/>
                  <a:pt x="1642481" y="61911"/>
                </a:cubicBezTo>
                <a:cubicBezTo>
                  <a:pt x="1675508" y="61911"/>
                  <a:pt x="1701802" y="88549"/>
                  <a:pt x="1701802" y="121561"/>
                </a:cubicBezTo>
                <a:cubicBezTo>
                  <a:pt x="1701802" y="154574"/>
                  <a:pt x="1675508" y="181212"/>
                  <a:pt x="1642481" y="181212"/>
                </a:cubicBezTo>
                <a:cubicBezTo>
                  <a:pt x="1609282" y="181212"/>
                  <a:pt x="1583316" y="154574"/>
                  <a:pt x="1583316" y="121561"/>
                </a:cubicBezTo>
                <a:close/>
                <a:moveTo>
                  <a:pt x="1604026" y="121561"/>
                </a:moveTo>
                <a:cubicBezTo>
                  <a:pt x="1604026" y="143787"/>
                  <a:pt x="1619472" y="161438"/>
                  <a:pt x="1642481" y="161438"/>
                </a:cubicBezTo>
                <a:cubicBezTo>
                  <a:pt x="1665652" y="161438"/>
                  <a:pt x="1681099" y="143787"/>
                  <a:pt x="1681099" y="121561"/>
                </a:cubicBezTo>
                <a:cubicBezTo>
                  <a:pt x="1681099" y="99335"/>
                  <a:pt x="1665652" y="81685"/>
                  <a:pt x="1642481" y="81685"/>
                </a:cubicBezTo>
                <a:cubicBezTo>
                  <a:pt x="1619472" y="81685"/>
                  <a:pt x="1604026" y="99335"/>
                  <a:pt x="1604026" y="121561"/>
                </a:cubicBezTo>
                <a:close/>
                <a:moveTo>
                  <a:pt x="1785417" y="178761"/>
                </a:moveTo>
                <a:lnTo>
                  <a:pt x="1805625" y="178761"/>
                </a:lnTo>
                <a:lnTo>
                  <a:pt x="1805625" y="64362"/>
                </a:lnTo>
                <a:lnTo>
                  <a:pt x="1728886" y="64362"/>
                </a:lnTo>
                <a:cubicBezTo>
                  <a:pt x="1728886" y="144605"/>
                  <a:pt x="1720667" y="160784"/>
                  <a:pt x="1705053" y="160784"/>
                </a:cubicBezTo>
                <a:cubicBezTo>
                  <a:pt x="1703295" y="160784"/>
                  <a:pt x="1702304" y="160496"/>
                  <a:pt x="1700828" y="160067"/>
                </a:cubicBezTo>
                <a:cubicBezTo>
                  <a:pt x="1700373" y="159936"/>
                  <a:pt x="1699877" y="159793"/>
                  <a:pt x="1699301" y="159640"/>
                </a:cubicBezTo>
                <a:lnTo>
                  <a:pt x="1699301" y="178761"/>
                </a:lnTo>
                <a:cubicBezTo>
                  <a:pt x="1703577" y="179741"/>
                  <a:pt x="1706373" y="180232"/>
                  <a:pt x="1709987" y="180232"/>
                </a:cubicBezTo>
                <a:cubicBezTo>
                  <a:pt x="1734967" y="180232"/>
                  <a:pt x="1746961" y="156861"/>
                  <a:pt x="1746961" y="82829"/>
                </a:cubicBezTo>
                <a:lnTo>
                  <a:pt x="1785417" y="82829"/>
                </a:lnTo>
                <a:lnTo>
                  <a:pt x="1785417" y="178761"/>
                </a:lnTo>
                <a:close/>
                <a:moveTo>
                  <a:pt x="1863073" y="64362"/>
                </a:moveTo>
                <a:lnTo>
                  <a:pt x="1879344" y="64362"/>
                </a:lnTo>
                <a:lnTo>
                  <a:pt x="1924370" y="178761"/>
                </a:lnTo>
                <a:lnTo>
                  <a:pt x="1903004" y="178761"/>
                </a:lnTo>
                <a:lnTo>
                  <a:pt x="1891500" y="149181"/>
                </a:lnTo>
                <a:lnTo>
                  <a:pt x="1850750" y="149181"/>
                </a:lnTo>
                <a:lnTo>
                  <a:pt x="1839245" y="178761"/>
                </a:lnTo>
                <a:lnTo>
                  <a:pt x="1817879" y="178761"/>
                </a:lnTo>
                <a:lnTo>
                  <a:pt x="1863073" y="64362"/>
                </a:lnTo>
                <a:close/>
                <a:moveTo>
                  <a:pt x="1857159" y="131531"/>
                </a:moveTo>
                <a:lnTo>
                  <a:pt x="1884929" y="131531"/>
                </a:lnTo>
                <a:lnTo>
                  <a:pt x="1871125" y="96394"/>
                </a:lnTo>
                <a:lnTo>
                  <a:pt x="1857159" y="131531"/>
                </a:lnTo>
                <a:close/>
                <a:moveTo>
                  <a:pt x="592086" y="283281"/>
                </a:moveTo>
                <a:lnTo>
                  <a:pt x="592086" y="300604"/>
                </a:lnTo>
                <a:lnTo>
                  <a:pt x="641879" y="300604"/>
                </a:lnTo>
                <a:cubicBezTo>
                  <a:pt x="639412" y="319562"/>
                  <a:pt x="624132" y="333943"/>
                  <a:pt x="603423" y="333943"/>
                </a:cubicBezTo>
                <a:cubicBezTo>
                  <a:pt x="589290" y="333943"/>
                  <a:pt x="577624" y="327243"/>
                  <a:pt x="570722" y="316947"/>
                </a:cubicBezTo>
                <a:lnTo>
                  <a:pt x="554453" y="328387"/>
                </a:lnTo>
                <a:cubicBezTo>
                  <a:pt x="565299" y="343749"/>
                  <a:pt x="583209" y="353718"/>
                  <a:pt x="603423" y="353718"/>
                </a:cubicBezTo>
                <a:cubicBezTo>
                  <a:pt x="636622" y="353718"/>
                  <a:pt x="663407" y="327079"/>
                  <a:pt x="663407" y="294067"/>
                </a:cubicBezTo>
                <a:cubicBezTo>
                  <a:pt x="663407" y="261055"/>
                  <a:pt x="636622" y="234416"/>
                  <a:pt x="603423" y="234416"/>
                </a:cubicBezTo>
                <a:cubicBezTo>
                  <a:pt x="583209" y="234416"/>
                  <a:pt x="565299" y="244385"/>
                  <a:pt x="554453" y="259748"/>
                </a:cubicBezTo>
                <a:lnTo>
                  <a:pt x="570722" y="271187"/>
                </a:lnTo>
                <a:cubicBezTo>
                  <a:pt x="577624" y="260892"/>
                  <a:pt x="589290" y="254191"/>
                  <a:pt x="603423" y="254191"/>
                </a:cubicBezTo>
                <a:cubicBezTo>
                  <a:pt x="622322" y="254191"/>
                  <a:pt x="636951" y="266612"/>
                  <a:pt x="640893" y="283281"/>
                </a:cubicBezTo>
                <a:lnTo>
                  <a:pt x="592086" y="283281"/>
                </a:lnTo>
                <a:close/>
                <a:moveTo>
                  <a:pt x="681943" y="236868"/>
                </a:moveTo>
                <a:lnTo>
                  <a:pt x="702324" y="236868"/>
                </a:lnTo>
                <a:lnTo>
                  <a:pt x="702324" y="282464"/>
                </a:lnTo>
                <a:lnTo>
                  <a:pt x="712675" y="282464"/>
                </a:lnTo>
                <a:lnTo>
                  <a:pt x="749160" y="236868"/>
                </a:lnTo>
                <a:lnTo>
                  <a:pt x="772987" y="236868"/>
                </a:lnTo>
                <a:lnTo>
                  <a:pt x="729275" y="291452"/>
                </a:lnTo>
                <a:cubicBezTo>
                  <a:pt x="736255" y="292856"/>
                  <a:pt x="741627" y="301538"/>
                  <a:pt x="747252" y="310632"/>
                </a:cubicBezTo>
                <a:cubicBezTo>
                  <a:pt x="754071" y="321657"/>
                  <a:pt x="761270" y="333290"/>
                  <a:pt x="772163" y="333290"/>
                </a:cubicBezTo>
                <a:cubicBezTo>
                  <a:pt x="773570" y="333290"/>
                  <a:pt x="774970" y="332932"/>
                  <a:pt x="776578" y="332522"/>
                </a:cubicBezTo>
                <a:lnTo>
                  <a:pt x="776982" y="332419"/>
                </a:lnTo>
                <a:lnTo>
                  <a:pt x="777426" y="332309"/>
                </a:lnTo>
                <a:lnTo>
                  <a:pt x="777426" y="351266"/>
                </a:lnTo>
                <a:cubicBezTo>
                  <a:pt x="774134" y="352084"/>
                  <a:pt x="770849" y="352737"/>
                  <a:pt x="767725" y="352737"/>
                </a:cubicBezTo>
                <a:cubicBezTo>
                  <a:pt x="748952" y="352737"/>
                  <a:pt x="738036" y="334860"/>
                  <a:pt x="729085" y="320207"/>
                </a:cubicBezTo>
                <a:cubicBezTo>
                  <a:pt x="722992" y="310232"/>
                  <a:pt x="717811" y="301752"/>
                  <a:pt x="711690" y="301421"/>
                </a:cubicBezTo>
                <a:lnTo>
                  <a:pt x="702324" y="301421"/>
                </a:lnTo>
                <a:lnTo>
                  <a:pt x="702324" y="351266"/>
                </a:lnTo>
                <a:lnTo>
                  <a:pt x="681943" y="351266"/>
                </a:lnTo>
                <a:lnTo>
                  <a:pt x="681943" y="236868"/>
                </a:lnTo>
                <a:close/>
                <a:moveTo>
                  <a:pt x="839536" y="234416"/>
                </a:moveTo>
                <a:cubicBezTo>
                  <a:pt x="806342" y="234416"/>
                  <a:pt x="780377" y="261055"/>
                  <a:pt x="780377" y="294067"/>
                </a:cubicBezTo>
                <a:cubicBezTo>
                  <a:pt x="780377" y="327079"/>
                  <a:pt x="806342" y="353718"/>
                  <a:pt x="839536" y="353718"/>
                </a:cubicBezTo>
                <a:cubicBezTo>
                  <a:pt x="872568" y="353718"/>
                  <a:pt x="898862" y="327079"/>
                  <a:pt x="898862" y="294067"/>
                </a:cubicBezTo>
                <a:cubicBezTo>
                  <a:pt x="898862" y="261055"/>
                  <a:pt x="872568" y="234416"/>
                  <a:pt x="839536" y="234416"/>
                </a:cubicBezTo>
                <a:close/>
                <a:moveTo>
                  <a:pt x="839536" y="333943"/>
                </a:moveTo>
                <a:cubicBezTo>
                  <a:pt x="816533" y="333943"/>
                  <a:pt x="801080" y="316293"/>
                  <a:pt x="801080" y="294067"/>
                </a:cubicBezTo>
                <a:cubicBezTo>
                  <a:pt x="801080" y="271841"/>
                  <a:pt x="816533" y="254191"/>
                  <a:pt x="839536" y="254191"/>
                </a:cubicBezTo>
                <a:cubicBezTo>
                  <a:pt x="862706" y="254191"/>
                  <a:pt x="878153" y="271841"/>
                  <a:pt x="878153" y="294067"/>
                </a:cubicBezTo>
                <a:cubicBezTo>
                  <a:pt x="878153" y="316293"/>
                  <a:pt x="862706" y="333943"/>
                  <a:pt x="839536" y="333943"/>
                </a:cubicBezTo>
                <a:close/>
                <a:moveTo>
                  <a:pt x="917456" y="236868"/>
                </a:moveTo>
                <a:lnTo>
                  <a:pt x="937831" y="236868"/>
                </a:lnTo>
                <a:lnTo>
                  <a:pt x="937831" y="282464"/>
                </a:lnTo>
                <a:lnTo>
                  <a:pt x="997486" y="282464"/>
                </a:lnTo>
                <a:lnTo>
                  <a:pt x="997486" y="236868"/>
                </a:lnTo>
                <a:lnTo>
                  <a:pt x="1017861" y="236868"/>
                </a:lnTo>
                <a:lnTo>
                  <a:pt x="1017861" y="351266"/>
                </a:lnTo>
                <a:lnTo>
                  <a:pt x="997486" y="351266"/>
                </a:lnTo>
                <a:lnTo>
                  <a:pt x="997486" y="301421"/>
                </a:lnTo>
                <a:lnTo>
                  <a:pt x="937831" y="301421"/>
                </a:lnTo>
                <a:lnTo>
                  <a:pt x="937831" y="351266"/>
                </a:lnTo>
                <a:lnTo>
                  <a:pt x="917456" y="351266"/>
                </a:lnTo>
                <a:lnTo>
                  <a:pt x="917456" y="236868"/>
                </a:lnTo>
                <a:close/>
                <a:moveTo>
                  <a:pt x="1095592" y="234416"/>
                </a:moveTo>
                <a:cubicBezTo>
                  <a:pt x="1062392" y="234416"/>
                  <a:pt x="1036426" y="261055"/>
                  <a:pt x="1036426" y="294067"/>
                </a:cubicBezTo>
                <a:cubicBezTo>
                  <a:pt x="1036426" y="327079"/>
                  <a:pt x="1062392" y="353718"/>
                  <a:pt x="1095592" y="353718"/>
                </a:cubicBezTo>
                <a:cubicBezTo>
                  <a:pt x="1128618" y="353718"/>
                  <a:pt x="1154912" y="327079"/>
                  <a:pt x="1154912" y="294067"/>
                </a:cubicBezTo>
                <a:cubicBezTo>
                  <a:pt x="1154912" y="261055"/>
                  <a:pt x="1128618" y="234416"/>
                  <a:pt x="1095592" y="234416"/>
                </a:cubicBezTo>
                <a:close/>
                <a:moveTo>
                  <a:pt x="1095592" y="333943"/>
                </a:moveTo>
                <a:cubicBezTo>
                  <a:pt x="1072583" y="333943"/>
                  <a:pt x="1057136" y="316293"/>
                  <a:pt x="1057136" y="294067"/>
                </a:cubicBezTo>
                <a:cubicBezTo>
                  <a:pt x="1057136" y="271841"/>
                  <a:pt x="1072583" y="254191"/>
                  <a:pt x="1095592" y="254191"/>
                </a:cubicBezTo>
                <a:cubicBezTo>
                  <a:pt x="1118762" y="254191"/>
                  <a:pt x="1134209" y="271841"/>
                  <a:pt x="1134209" y="294067"/>
                </a:cubicBezTo>
                <a:cubicBezTo>
                  <a:pt x="1134209" y="316293"/>
                  <a:pt x="1118762" y="333943"/>
                  <a:pt x="1095592" y="333943"/>
                </a:cubicBezTo>
                <a:close/>
                <a:moveTo>
                  <a:pt x="1294205" y="351266"/>
                </a:moveTo>
                <a:lnTo>
                  <a:pt x="1273831" y="351266"/>
                </a:lnTo>
                <a:lnTo>
                  <a:pt x="1267911" y="283281"/>
                </a:lnTo>
                <a:lnTo>
                  <a:pt x="1235865" y="351266"/>
                </a:lnTo>
                <a:lnTo>
                  <a:pt x="1225841" y="351266"/>
                </a:lnTo>
                <a:lnTo>
                  <a:pt x="1193962" y="283281"/>
                </a:lnTo>
                <a:lnTo>
                  <a:pt x="1188048" y="351266"/>
                </a:lnTo>
                <a:lnTo>
                  <a:pt x="1167668" y="351266"/>
                </a:lnTo>
                <a:lnTo>
                  <a:pt x="1177529" y="236868"/>
                </a:lnTo>
                <a:lnTo>
                  <a:pt x="1192648" y="236868"/>
                </a:lnTo>
                <a:lnTo>
                  <a:pt x="1230775" y="315639"/>
                </a:lnTo>
                <a:lnTo>
                  <a:pt x="1269064" y="236868"/>
                </a:lnTo>
                <a:lnTo>
                  <a:pt x="1284344" y="236868"/>
                </a:lnTo>
                <a:lnTo>
                  <a:pt x="1294205" y="351266"/>
                </a:lnTo>
                <a:close/>
                <a:moveTo>
                  <a:pt x="1332823" y="236868"/>
                </a:moveTo>
                <a:lnTo>
                  <a:pt x="1312448" y="236868"/>
                </a:lnTo>
                <a:lnTo>
                  <a:pt x="1312448" y="351266"/>
                </a:lnTo>
                <a:lnTo>
                  <a:pt x="1329537" y="351266"/>
                </a:lnTo>
                <a:lnTo>
                  <a:pt x="1389192" y="272495"/>
                </a:lnTo>
                <a:lnTo>
                  <a:pt x="1389192" y="351266"/>
                </a:lnTo>
                <a:lnTo>
                  <a:pt x="1409567" y="351266"/>
                </a:lnTo>
                <a:lnTo>
                  <a:pt x="1409567" y="236868"/>
                </a:lnTo>
                <a:lnTo>
                  <a:pt x="1392478" y="236868"/>
                </a:lnTo>
                <a:lnTo>
                  <a:pt x="1332823" y="315803"/>
                </a:lnTo>
                <a:lnTo>
                  <a:pt x="1332823" y="236868"/>
                </a:lnTo>
                <a:close/>
                <a:moveTo>
                  <a:pt x="1431003" y="236868"/>
                </a:moveTo>
                <a:lnTo>
                  <a:pt x="1451384" y="236868"/>
                </a:lnTo>
                <a:lnTo>
                  <a:pt x="1451384" y="282464"/>
                </a:lnTo>
                <a:lnTo>
                  <a:pt x="1461735" y="282464"/>
                </a:lnTo>
                <a:lnTo>
                  <a:pt x="1498214" y="236868"/>
                </a:lnTo>
                <a:lnTo>
                  <a:pt x="1522042" y="236868"/>
                </a:lnTo>
                <a:lnTo>
                  <a:pt x="1478329" y="291452"/>
                </a:lnTo>
                <a:cubicBezTo>
                  <a:pt x="1485315" y="292856"/>
                  <a:pt x="1490687" y="301538"/>
                  <a:pt x="1496312" y="310632"/>
                </a:cubicBezTo>
                <a:cubicBezTo>
                  <a:pt x="1503131" y="321658"/>
                  <a:pt x="1510324" y="333290"/>
                  <a:pt x="1521223" y="333290"/>
                </a:cubicBezTo>
                <a:cubicBezTo>
                  <a:pt x="1522624" y="333290"/>
                  <a:pt x="1524030" y="332932"/>
                  <a:pt x="1525638" y="332522"/>
                </a:cubicBezTo>
                <a:cubicBezTo>
                  <a:pt x="1525915" y="332452"/>
                  <a:pt x="1526192" y="332380"/>
                  <a:pt x="1526480" y="332309"/>
                </a:cubicBezTo>
                <a:lnTo>
                  <a:pt x="1526480" y="351266"/>
                </a:lnTo>
                <a:cubicBezTo>
                  <a:pt x="1523194" y="352084"/>
                  <a:pt x="1519909" y="352737"/>
                  <a:pt x="1516785" y="352737"/>
                </a:cubicBezTo>
                <a:cubicBezTo>
                  <a:pt x="1498012" y="352737"/>
                  <a:pt x="1487096" y="334860"/>
                  <a:pt x="1478145" y="320207"/>
                </a:cubicBezTo>
                <a:cubicBezTo>
                  <a:pt x="1472052" y="310232"/>
                  <a:pt x="1466871" y="301752"/>
                  <a:pt x="1460750" y="301421"/>
                </a:cubicBezTo>
                <a:lnTo>
                  <a:pt x="1451384" y="301421"/>
                </a:lnTo>
                <a:lnTo>
                  <a:pt x="1451384" y="351266"/>
                </a:lnTo>
                <a:lnTo>
                  <a:pt x="1431003" y="351266"/>
                </a:lnTo>
                <a:lnTo>
                  <a:pt x="1431003" y="236868"/>
                </a:lnTo>
                <a:close/>
                <a:moveTo>
                  <a:pt x="1558866" y="236868"/>
                </a:moveTo>
                <a:lnTo>
                  <a:pt x="1538486" y="236868"/>
                </a:lnTo>
                <a:lnTo>
                  <a:pt x="1538486" y="351266"/>
                </a:lnTo>
                <a:lnTo>
                  <a:pt x="1555581" y="351266"/>
                </a:lnTo>
                <a:lnTo>
                  <a:pt x="1615230" y="272495"/>
                </a:lnTo>
                <a:lnTo>
                  <a:pt x="1615230" y="351266"/>
                </a:lnTo>
                <a:lnTo>
                  <a:pt x="1635611" y="351266"/>
                </a:lnTo>
                <a:lnTo>
                  <a:pt x="1635611" y="236868"/>
                </a:lnTo>
                <a:lnTo>
                  <a:pt x="1618516" y="236868"/>
                </a:lnTo>
                <a:lnTo>
                  <a:pt x="1558866" y="315803"/>
                </a:lnTo>
                <a:lnTo>
                  <a:pt x="1558866" y="236868"/>
                </a:lnTo>
                <a:close/>
              </a:path>
            </a:pathLst>
          </a:custGeom>
          <a:solidFill>
            <a:srgbClr val="102D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875" y="710725"/>
            <a:ext cx="1972101" cy="6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11" Type="http://schemas.openxmlformats.org/officeDocument/2006/relationships/image" Target="../media/image9.png"/><Relationship Id="rId10" Type="http://schemas.openxmlformats.org/officeDocument/2006/relationships/image" Target="../media/image5.png"/><Relationship Id="rId9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7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/>
        </p:nvSpPr>
        <p:spPr>
          <a:xfrm>
            <a:off x="5779651" y="330700"/>
            <a:ext cx="247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Факультет компьютерных наук (ФКН) НИУ ВШЭ, магистерская программа ПАО Сбербанк “Финансовые технологии и анализ данных” (ФТиАД)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5434410" y="463397"/>
            <a:ext cx="0" cy="8403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" name="Google Shape;37;p4"/>
          <p:cNvCxnSpPr/>
          <p:nvPr/>
        </p:nvCxnSpPr>
        <p:spPr>
          <a:xfrm>
            <a:off x="8471504" y="463322"/>
            <a:ext cx="0" cy="8403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4"/>
          <p:cNvSpPr txBox="1"/>
          <p:nvPr/>
        </p:nvSpPr>
        <p:spPr>
          <a:xfrm>
            <a:off x="8686684" y="463395"/>
            <a:ext cx="207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Задание по курсу “Основы риск-менеджмента”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Москва,</a:t>
            </a:r>
            <a:r>
              <a:rPr lang="en-GB" sz="1200">
                <a:solidFill>
                  <a:schemeClr val="dk1"/>
                </a:solidFill>
              </a:rPr>
              <a:t> 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GB" sz="1200">
                <a:solidFill>
                  <a:schemeClr val="dk1"/>
                </a:solidFill>
              </a:rPr>
              <a:t>5 год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232300" y="4771000"/>
            <a:ext cx="6741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Цель: выделить риск-факторы, построить и реализовать модель оценки рыночного риска по портфелю из 5 гос. облигаций, 10 акций и валюты (доллар и евро в одинаковой пропорции), провести простую количественную валидацию построенной оценки VaR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/>
        </p:nvSpPr>
        <p:spPr>
          <a:xfrm>
            <a:off x="833650" y="3018800"/>
            <a:ext cx="9400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102D69"/>
                </a:solidFill>
              </a:rPr>
              <a:t>Оценка рыночного риска в 2021-2024</a:t>
            </a:r>
            <a:endParaRPr sz="41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0" y="2923248"/>
            <a:ext cx="674400" cy="914400"/>
          </a:xfrm>
          <a:prstGeom prst="rect">
            <a:avLst/>
          </a:prstGeom>
          <a:solidFill>
            <a:srgbClr val="E61E3C"/>
          </a:solidFill>
          <a:ln cap="flat" cmpd="sng" w="12700">
            <a:solidFill>
              <a:srgbClr val="E61E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10288002" y="2923248"/>
            <a:ext cx="1948800" cy="914400"/>
          </a:xfrm>
          <a:prstGeom prst="rect">
            <a:avLst/>
          </a:prstGeom>
          <a:solidFill>
            <a:srgbClr val="E61E3C"/>
          </a:solidFill>
          <a:ln cap="flat" cmpd="sng" w="12700">
            <a:solidFill>
              <a:srgbClr val="E61E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 txBox="1"/>
          <p:nvPr/>
        </p:nvSpPr>
        <p:spPr>
          <a:xfrm>
            <a:off x="6973900" y="4576050"/>
            <a:ext cx="5218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В</a:t>
            </a:r>
            <a:r>
              <a:rPr lang="en-GB" sz="1600">
                <a:solidFill>
                  <a:schemeClr val="dk1"/>
                </a:solidFill>
              </a:rPr>
              <a:t>ыполнили студенты 1 курса ФТиАД: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Ткалич Леонид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Шамшединов Илья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Шумилин Андрей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Шурыгин Всеволод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13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13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13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p13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13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13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3525750" y="5795200"/>
            <a:ext cx="84891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Важно, что для 2 и 4 пунктов ключевые составляющие риска взяты с минусом, поэтому их интерпретация может быть не совсем очевидной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194575" y="1612550"/>
            <a:ext cx="3104100" cy="4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Полученные риск-факторы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Market - рыночный риск (40% дисперсии) - движение индекса и стоимости акций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il &amp; Market - товарно-рыночный риск (31% дисперсии) - движение индекса и стоимости нефти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Currency - валютный риск (11.4% дисперсии) - изменение курса валют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Gold - изменение цен на золото (7.6% дисперсии) - изменение курса золота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p13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250" y="1586775"/>
            <a:ext cx="8161625" cy="381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14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" name="Google Shape;187;p14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" name="Google Shape;188;p14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14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14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14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00" y="1265375"/>
            <a:ext cx="10890875" cy="54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15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15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15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15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15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15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00" y="1315950"/>
            <a:ext cx="10825075" cy="54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16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3" name="Google Shape;213;p16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4" name="Google Shape;214;p16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16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16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16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18" name="Google Shape;218;p16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25" y="1364090"/>
            <a:ext cx="11887204" cy="5347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 txBox="1"/>
          <p:nvPr/>
        </p:nvSpPr>
        <p:spPr>
          <a:xfrm>
            <a:off x="537675" y="4353275"/>
            <a:ext cx="3141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Стационарность: +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17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" name="Google Shape;227;p17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17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17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17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p17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7490"/>
            <a:ext cx="11887200" cy="51619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 txBox="1"/>
          <p:nvPr/>
        </p:nvSpPr>
        <p:spPr>
          <a:xfrm>
            <a:off x="833900" y="4227600"/>
            <a:ext cx="3141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Стационарность: +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18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1" name="Google Shape;241;p18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2" name="Google Shape;242;p18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" name="Google Shape;243;p18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18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18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4890"/>
            <a:ext cx="11887199" cy="526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8"/>
          <p:cNvSpPr txBox="1"/>
          <p:nvPr/>
        </p:nvSpPr>
        <p:spPr>
          <a:xfrm>
            <a:off x="1345550" y="4380200"/>
            <a:ext cx="3141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Стационарность: +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9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19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6" name="Google Shape;256;p19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p19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19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9" name="Google Shape;259;p19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25" y="1552590"/>
            <a:ext cx="11887198" cy="517325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9"/>
          <p:cNvSpPr txBox="1"/>
          <p:nvPr/>
        </p:nvSpPr>
        <p:spPr>
          <a:xfrm>
            <a:off x="1067275" y="4335325"/>
            <a:ext cx="3141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Стационарность: +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20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9" name="Google Shape;269;p20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0" name="Google Shape;270;p20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p20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20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3" name="Google Shape;273;p20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00" y="1819308"/>
            <a:ext cx="11224874" cy="401021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 txBox="1"/>
          <p:nvPr/>
        </p:nvSpPr>
        <p:spPr>
          <a:xfrm>
            <a:off x="2458475" y="1210588"/>
            <a:ext cx="7818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Распределение изменений риск-факторов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400" y="5766500"/>
            <a:ext cx="28194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450" y="5766500"/>
            <a:ext cx="28194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000" y="6061775"/>
            <a:ext cx="21621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8350" y="6095113"/>
            <a:ext cx="21336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21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7" name="Google Shape;287;p21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p21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21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21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1" name="Google Shape;291;p21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75" y="1759040"/>
            <a:ext cx="5781675" cy="4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350" y="1914253"/>
            <a:ext cx="5787774" cy="386153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1"/>
          <p:cNvSpPr txBox="1"/>
          <p:nvPr/>
        </p:nvSpPr>
        <p:spPr>
          <a:xfrm>
            <a:off x="2805875" y="1138763"/>
            <a:ext cx="7818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Распределение изменений риск-факторов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2350" y="5931000"/>
            <a:ext cx="28194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075" y="5931000"/>
            <a:ext cx="28194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4700" y="6226275"/>
            <a:ext cx="20764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7575" y="6226275"/>
            <a:ext cx="2410498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22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" name="Google Shape;306;p22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7" name="Google Shape;307;p22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8" name="Google Shape;308;p22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22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" name="Google Shape;310;p22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11" name="Google Shape;311;p22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6615"/>
            <a:ext cx="11887201" cy="319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1379"/>
            <a:ext cx="5404411" cy="204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761" y="4661379"/>
            <a:ext cx="5404411" cy="204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5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" name="Google Shape;50;p5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" name="Google Shape;51;p5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" name="Google Shape;52;p5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" name="Google Shape;53;p5"/>
          <p:cNvSpPr txBox="1"/>
          <p:nvPr/>
        </p:nvSpPr>
        <p:spPr>
          <a:xfrm>
            <a:off x="653950" y="1713725"/>
            <a:ext cx="3618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102D69"/>
              </a:buClr>
              <a:buSzPts val="2200"/>
              <a:buAutoNum type="arabicParenR"/>
            </a:pPr>
            <a:r>
              <a:rPr b="1" lang="en-GB" sz="2200">
                <a:solidFill>
                  <a:srgbClr val="102D69"/>
                </a:solidFill>
              </a:rPr>
              <a:t>ru.investing.com - данные о ценах закрытия акций и индексов.</a:t>
            </a:r>
            <a:endParaRPr b="1" sz="2200">
              <a:solidFill>
                <a:srgbClr val="102D69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102D69"/>
              </a:solidFill>
            </a:endParaRPr>
          </a:p>
        </p:txBody>
      </p:sp>
      <p:sp>
        <p:nvSpPr>
          <p:cNvPr id="54" name="Google Shape;54;p5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 txBox="1"/>
          <p:nvPr/>
        </p:nvSpPr>
        <p:spPr>
          <a:xfrm>
            <a:off x="6575588" y="571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6" name="Google Shape;56;p5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975" y="1397525"/>
            <a:ext cx="7369652" cy="406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866275"/>
            <a:ext cx="5423429" cy="18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 txBox="1"/>
          <p:nvPr/>
        </p:nvSpPr>
        <p:spPr>
          <a:xfrm>
            <a:off x="5629675" y="6154850"/>
            <a:ext cx="3887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102D69"/>
                </a:solidFill>
              </a:rPr>
              <a:t>2) </a:t>
            </a:r>
            <a:r>
              <a:rPr b="1" lang="en-GB" sz="2200">
                <a:solidFill>
                  <a:srgbClr val="102D69"/>
                </a:solidFill>
              </a:rPr>
              <a:t>cbr.ru - курсы валют</a:t>
            </a:r>
            <a:endParaRPr b="1" sz="2200">
              <a:solidFill>
                <a:srgbClr val="102D6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Google Shape;320;p23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1" name="Google Shape;321;p23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2" name="Google Shape;322;p23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3" name="Google Shape;323;p23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23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p23"/>
          <p:cNvSpPr txBox="1"/>
          <p:nvPr/>
        </p:nvSpPr>
        <p:spPr>
          <a:xfrm>
            <a:off x="491375" y="1387778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Несколько наблюдений и выводов: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289750" y="1890450"/>
            <a:ext cx="52626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AutoNum type="arabicPeriod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ADF показал, что все четыре ряда pca_diff стационарны.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AutoNum type="arabicPeriod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ACF(pca_diff) почти нулевая, и ACF(ε²) тоже мало отличается от шума.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AutoNum type="arabicPeriod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Дрейф (μ) оказывается либо маленьким, либо статистически незначимым.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29" name="Google Shape;329;p23"/>
          <p:cNvSpPr txBox="1"/>
          <p:nvPr/>
        </p:nvSpPr>
        <p:spPr>
          <a:xfrm>
            <a:off x="6803200" y="1890450"/>
            <a:ext cx="4632000" cy="44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Это говорит о том, что ежедневные изменения факторов можно аппроксимировать как независимые инкременты одного и того же процесса с постоянной дисперсией. В контексте непрерывно-временного моделирования единственный «минимально достаточный» кандидат — это арифметический броуновский процесс (ABM), то есть 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dX(t) = a dt + b dW(t),</a:t>
            </a:r>
            <a:endParaRPr b="1"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где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a  — константа дрейфа (может оказаться нулём, если μ статистически незначим);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b  — волатильность (корень из дисперсии).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900" y="3515650"/>
            <a:ext cx="4855525" cy="31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24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7" name="Google Shape;337;p24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8" name="Google Shape;338;p24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9" name="Google Shape;339;p24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24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24"/>
          <p:cNvSpPr txBox="1"/>
          <p:nvPr/>
        </p:nvSpPr>
        <p:spPr>
          <a:xfrm>
            <a:off x="491375" y="1387778"/>
            <a:ext cx="10133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В итоге для всех четырёх факторов мы берём эквивалентную непрерывной </a:t>
            </a:r>
            <a:r>
              <a:rPr lang="en-GB" sz="2400">
                <a:solidFill>
                  <a:srgbClr val="102D69"/>
                </a:solidFill>
              </a:rPr>
              <a:t>dX(t) = a dt + b dW(t) модель</a:t>
            </a:r>
            <a:endParaRPr sz="2400">
              <a:solidFill>
                <a:srgbClr val="102D69"/>
              </a:solidFill>
            </a:endParaRPr>
          </a:p>
        </p:txBody>
      </p:sp>
      <p:sp>
        <p:nvSpPr>
          <p:cNvPr id="342" name="Google Shape;342;p24"/>
          <p:cNvSpPr txBox="1"/>
          <p:nvPr/>
        </p:nvSpPr>
        <p:spPr>
          <a:xfrm>
            <a:off x="289750" y="1890450"/>
            <a:ext cx="5262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3" name="Google Shape;343;p24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Стохастическая модель динамики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345" name="Google Shape;3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38" y="2138012"/>
            <a:ext cx="11033335" cy="16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4"/>
          <p:cNvSpPr txBox="1"/>
          <p:nvPr/>
        </p:nvSpPr>
        <p:spPr>
          <a:xfrm>
            <a:off x="457763" y="3515175"/>
            <a:ext cx="11283300" cy="2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Почему не CIR и не OU?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CIR: требует, чтобы  X(t)≥0 всегда, и в нём дисперсия масштабируется как  √X(t), pca_diff могут принимать и отрицательные значения; к тому же нет явного признака «положительной» динамики с «границей 0».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 (Ornstein–Uhlenbeck): описывает стационарный уровень, который «тянет» к среднему. Но у нас уже нет автокорреляций и нет «возврата к среднему» у самих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pca_diff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 они выглядят как i.i.d. «шум». Если бы у самого ряда X (а не ΔX) была сильная отрицательная автокорреляция, OU стоял бы на повестке.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4025" y="4753825"/>
            <a:ext cx="21717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4125" y="6315700"/>
            <a:ext cx="211455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25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" name="Google Shape;355;p25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6" name="Google Shape;356;p25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7" name="Google Shape;357;p25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p25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" name="Google Shape;359;p25"/>
          <p:cNvSpPr txBox="1"/>
          <p:nvPr/>
        </p:nvSpPr>
        <p:spPr>
          <a:xfrm>
            <a:off x="491375" y="1387778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Оценка параметров</a:t>
            </a:r>
            <a:endParaRPr sz="2400">
              <a:solidFill>
                <a:srgbClr val="102D69"/>
              </a:solidFill>
            </a:endParaRPr>
          </a:p>
        </p:txBody>
      </p:sp>
      <p:sp>
        <p:nvSpPr>
          <p:cNvPr id="360" name="Google Shape;360;p25"/>
          <p:cNvSpPr txBox="1"/>
          <p:nvPr/>
        </p:nvSpPr>
        <p:spPr>
          <a:xfrm>
            <a:off x="289750" y="1890450"/>
            <a:ext cx="5262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1" name="Google Shape;361;p25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Стохастическая модель динамики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385050" y="2007150"/>
            <a:ext cx="10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highlight>
                  <a:srgbClr val="FFFFFF"/>
                </a:highlight>
              </a:rPr>
              <a:t>Для ABM (арифметического броуновского процесса) при фиксированном шаге 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</a:rPr>
              <a:t>Δt </a:t>
            </a:r>
            <a:r>
              <a:rPr lang="en-GB" sz="1550">
                <a:solidFill>
                  <a:schemeClr val="dk1"/>
                </a:solidFill>
                <a:highlight>
                  <a:srgbClr val="FFFFFF"/>
                </a:highlight>
              </a:rPr>
              <a:t>имеем:</a:t>
            </a:r>
            <a:endParaRPr sz="20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275" y="2624813"/>
            <a:ext cx="3805275" cy="8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/>
        </p:nvSpPr>
        <p:spPr>
          <a:xfrm>
            <a:off x="289750" y="3644600"/>
            <a:ext cx="10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highlight>
                  <a:srgbClr val="FFFFFF"/>
                </a:highlight>
              </a:rPr>
              <a:t>Значит, при 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</a:rPr>
              <a:t>Δt =</a:t>
            </a:r>
            <a:r>
              <a:rPr lang="en-GB" sz="1550">
                <a:solidFill>
                  <a:schemeClr val="dk1"/>
                </a:solidFill>
                <a:highlight>
                  <a:srgbClr val="FFFFFF"/>
                </a:highlight>
              </a:rPr>
              <a:t> 1 день получаем методом </a:t>
            </a: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</a:rPr>
              <a:t>MLE (ММП) </a:t>
            </a:r>
            <a:r>
              <a:rPr lang="en-GB" sz="1550">
                <a:solidFill>
                  <a:schemeClr val="dk1"/>
                </a:solidFill>
                <a:highlight>
                  <a:srgbClr val="FFFFFF"/>
                </a:highlight>
              </a:rPr>
              <a:t>оценки для параметров  </a:t>
            </a:r>
            <a:r>
              <a:rPr lang="en-GB" sz="1550">
                <a:solidFill>
                  <a:schemeClr val="dk1"/>
                </a:solidFill>
                <a:highlight>
                  <a:srgbClr val="FFFFFF"/>
                </a:highlight>
              </a:rPr>
              <a:t>a</a:t>
            </a:r>
            <a:r>
              <a:rPr lang="en-GB" sz="1550">
                <a:solidFill>
                  <a:schemeClr val="dk1"/>
                </a:solidFill>
                <a:highlight>
                  <a:srgbClr val="FFFFFF"/>
                </a:highlight>
              </a:rPr>
              <a:t>  и  b </a:t>
            </a:r>
            <a:r>
              <a:rPr lang="en-GB" sz="155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endParaRPr sz="20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25" y="4475625"/>
            <a:ext cx="6028275" cy="13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275" y="4044800"/>
            <a:ext cx="4810575" cy="26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26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" name="Google Shape;374;p26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5" name="Google Shape;375;p26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6" name="Google Shape;376;p26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26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26"/>
          <p:cNvSpPr txBox="1"/>
          <p:nvPr/>
        </p:nvSpPr>
        <p:spPr>
          <a:xfrm>
            <a:off x="289750" y="1890450"/>
            <a:ext cx="5262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Стохастическая модель динамики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381" name="Google Shape;3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88" y="1701950"/>
            <a:ext cx="11910876" cy="45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27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8" name="Google Shape;388;p27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9" name="Google Shape;389;p27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0" name="Google Shape;390;p27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7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2" name="Google Shape;392;p27"/>
          <p:cNvSpPr txBox="1"/>
          <p:nvPr/>
        </p:nvSpPr>
        <p:spPr>
          <a:xfrm>
            <a:off x="289750" y="1890450"/>
            <a:ext cx="5262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7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Стохастическая модель динамики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395" name="Google Shape;3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25" y="1639100"/>
            <a:ext cx="11892803" cy="44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28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2" name="Google Shape;402;p28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3" name="Google Shape;403;p28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4" name="Google Shape;404;p28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28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" name="Google Shape;406;p28"/>
          <p:cNvSpPr txBox="1"/>
          <p:nvPr/>
        </p:nvSpPr>
        <p:spPr>
          <a:xfrm>
            <a:off x="289750" y="1890450"/>
            <a:ext cx="5262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7" name="Google Shape;407;p28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8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Стохастическая модель динамики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409" name="Google Shape;4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773775"/>
            <a:ext cx="11887227" cy="450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5" name="Google Shape;415;p29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6" name="Google Shape;416;p29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7" name="Google Shape;417;p29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8" name="Google Shape;418;p29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" name="Google Shape;419;p29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0" name="Google Shape;420;p29"/>
          <p:cNvSpPr txBox="1"/>
          <p:nvPr/>
        </p:nvSpPr>
        <p:spPr>
          <a:xfrm>
            <a:off x="289750" y="1890450"/>
            <a:ext cx="5262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Google Shape;421;p29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9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Стохастическая модель динамики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423" name="Google Shape;4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639125"/>
            <a:ext cx="11887227" cy="450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" name="Google Shape;429;p30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30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1" name="Google Shape;431;p30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2" name="Google Shape;432;p30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30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30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справедливой стоимости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35" name="Google Shape;435;p30"/>
          <p:cNvSpPr txBox="1"/>
          <p:nvPr/>
        </p:nvSpPr>
        <p:spPr>
          <a:xfrm>
            <a:off x="276275" y="1625025"/>
            <a:ext cx="114102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Мы предполагаем, что ежедневные лог-доходности каждого инструмента (или абсолютные изменения цен, если инструмент примерно стабилен) можно описать в линейном факторном виде:</a:t>
            </a:r>
            <a:endParaRPr sz="17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36" name="Google Shape;4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75" y="2286750"/>
            <a:ext cx="11763500" cy="10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0"/>
          <p:cNvSpPr txBox="1"/>
          <p:nvPr/>
        </p:nvSpPr>
        <p:spPr>
          <a:xfrm>
            <a:off x="394325" y="3982350"/>
            <a:ext cx="114102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где</a:t>
            </a:r>
            <a:endParaRPr sz="17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Georgia"/>
              <a:buChar char="●"/>
            </a:pP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0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i,t</a:t>
            </a: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 — либо лог-доходность i-го инструмента на день t, либо процентное (относительное) изменение цены;</a:t>
            </a:r>
            <a:endParaRPr sz="17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Georgia"/>
              <a:buChar char="●"/>
            </a:pP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F </a:t>
            </a:r>
            <a:r>
              <a:rPr lang="en-GB" sz="10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— значения риск-факторов (Market, Oil&amp;Market, Currency, Gold) в день t, полученные на предыдущих шагах;</a:t>
            </a:r>
            <a:endParaRPr sz="17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Georgia"/>
              <a:buChar char="●"/>
            </a:pP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α</a:t>
            </a: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0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, β </a:t>
            </a:r>
            <a:r>
              <a:rPr lang="en-GB" sz="10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i, j </a:t>
            </a: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— коэффициенты модели для инструмента i;</a:t>
            </a:r>
            <a:endParaRPr sz="17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Georgia"/>
              <a:buChar char="●"/>
            </a:pP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ε</a:t>
            </a: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0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i, t</a:t>
            </a:r>
            <a:r>
              <a:rPr lang="en-GB" sz="17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— остаток (шум), предполагаемый примерно гауссовским (или близким к гауссовскому).</a:t>
            </a:r>
            <a:endParaRPr sz="17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8" name="Google Shape;438;p30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Google Shape;444;p31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5" name="Google Shape;445;p31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6" name="Google Shape;446;p31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7" name="Google Shape;447;p31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31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9" name="Google Shape;449;p31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справедливой стоимости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50" name="Google Shape;450;p31"/>
          <p:cNvSpPr txBox="1"/>
          <p:nvPr/>
        </p:nvSpPr>
        <p:spPr>
          <a:xfrm>
            <a:off x="276275" y="1625025"/>
            <a:ext cx="114102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После оценки коэффициентов  α</a:t>
            </a:r>
            <a:r>
              <a:rPr lang="en-GB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GB" sz="20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, β</a:t>
            </a:r>
            <a:r>
              <a:rPr lang="en-GB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-GB" sz="20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на исторических данных, «справедливую» цену инструмента  i  на день T  (условно говоря, «модельную») можно получить так:</a:t>
            </a:r>
            <a:endParaRPr sz="20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51" name="Google Shape;4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63" y="2723900"/>
            <a:ext cx="11645125" cy="12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1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800" y="4097475"/>
            <a:ext cx="3732400" cy="10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32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0" name="Google Shape;460;p32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1" name="Google Shape;461;p32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2" name="Google Shape;462;p32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32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4" name="Google Shape;464;p32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справедливой стоимости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65" name="Google Shape;465;p32"/>
          <p:cNvSpPr txBox="1"/>
          <p:nvPr/>
        </p:nvSpPr>
        <p:spPr>
          <a:xfrm>
            <a:off x="285800" y="1882200"/>
            <a:ext cx="114102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Мы уже убедились, что сами факторные «инкременты»  F</a:t>
            </a:r>
            <a:r>
              <a:rPr lang="en-GB" sz="10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j,t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 примерно i.i.d. и не имеют автокорреляций (пункты 1–3 и 6 предыдущих разделов).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Линейная факторная модель (метод главных компонент плюс регрессия) — традиционный и прозрачный метод для объяснения доходностей (см., например, CAPM, Fama–French или APT в более общем виде).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Учитывая отсутствие условной гетероскедастичности у самих факторов (проверка ACF (ε²) дала, кроме «Currency», нулевые лаги), можно считать ε</a:t>
            </a:r>
            <a:r>
              <a:rPr lang="en-GB" sz="10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i,t 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близким к нормальному шуму с постоянной дисперсией (GARCH/ARCH-модель, формально, для остатков можно не вводить, если автокорреляция несущественна).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Для государственных облигаций возможно более точным был бы метод «дисконтирования» будущих купонов по модели кривой доходностей (и ее собственным факторам). Однако в рамках курсового проекта и с учётом того, что мы уже свели риск-факторы к четырём «обобщённым» (включая «Market» и «Currency»), применение линейной регрессии «цена → факторы» позволяет быстро и прозрачно разложить историю изменений цен облигаций на те же четыре фактора.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Для «длинных» облигаций (5 бумаг с датой погашения после 01.01.2025) типично использовать «мотоды кривой доходностей» (bootstrapping, Nelson–Siegel, Svensson и др.), но мы вместо этого применяем факторный подход «цена → факторы», поскольку цель — интегрировать всё в единую систему.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Примечание. Мы рассматриваем упрощённый вариант: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Акции и валюту моделируем через «доходность» (линейная регрессия на факторы).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Облигации тоже моделируем через простую доходность  ΔP/P</a:t>
            </a:r>
            <a:r>
              <a:rPr lang="en-GB" sz="10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t−1</a:t>
            </a: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6" name="Google Shape;466;p32"/>
          <p:cNvSpPr txBox="1"/>
          <p:nvPr/>
        </p:nvSpPr>
        <p:spPr>
          <a:xfrm>
            <a:off x="491375" y="1387778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Обоснование выбора</a:t>
            </a:r>
            <a:endParaRPr sz="2400">
              <a:solidFill>
                <a:srgbClr val="102D69"/>
              </a:solidFill>
            </a:endParaRPr>
          </a:p>
        </p:txBody>
      </p:sp>
      <p:sp>
        <p:nvSpPr>
          <p:cNvPr id="467" name="Google Shape;467;p32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6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6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" name="Google Shape;67;p6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" name="Google Shape;68;p6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p6"/>
          <p:cNvSpPr txBox="1"/>
          <p:nvPr/>
        </p:nvSpPr>
        <p:spPr>
          <a:xfrm>
            <a:off x="753675" y="4709125"/>
            <a:ext cx="227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000">
                <a:solidFill>
                  <a:srgbClr val="102D69"/>
                </a:solidFill>
              </a:rPr>
              <a:t>3) </a:t>
            </a:r>
            <a:r>
              <a:rPr b="1" lang="en-GB" sz="2000">
                <a:solidFill>
                  <a:srgbClr val="102D69"/>
                </a:solidFill>
              </a:rPr>
              <a:t>dohod.ru - списки облигаций</a:t>
            </a:r>
            <a:endParaRPr b="1" sz="1800"/>
          </a:p>
        </p:txBody>
      </p:sp>
      <p:sp>
        <p:nvSpPr>
          <p:cNvPr id="70" name="Google Shape;70;p6"/>
          <p:cNvSpPr txBox="1"/>
          <p:nvPr/>
        </p:nvSpPr>
        <p:spPr>
          <a:xfrm>
            <a:off x="6575588" y="571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"/>
          <p:cNvSpPr txBox="1"/>
          <p:nvPr/>
        </p:nvSpPr>
        <p:spPr>
          <a:xfrm>
            <a:off x="9236200" y="1950825"/>
            <a:ext cx="227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000">
                <a:solidFill>
                  <a:srgbClr val="102D69"/>
                </a:solidFill>
              </a:rPr>
              <a:t>4) cbonds.ru - ставки на разные промежутки, котировки облигаций и даты выплаты купонов</a:t>
            </a:r>
            <a:endParaRPr b="1" sz="1800"/>
          </a:p>
        </p:txBody>
      </p:sp>
      <p:pic>
        <p:nvPicPr>
          <p:cNvPr id="74" name="Google Shape;7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959" y="4505925"/>
            <a:ext cx="4849215" cy="21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50" y="1379838"/>
            <a:ext cx="6946843" cy="3126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" name="Google Shape;473;p33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4" name="Google Shape;474;p33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33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6" name="Google Shape;476;p33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p33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8" name="Google Shape;478;p33"/>
          <p:cNvSpPr txBox="1"/>
          <p:nvPr/>
        </p:nvSpPr>
        <p:spPr>
          <a:xfrm>
            <a:off x="600600" y="1399341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Н</a:t>
            </a:r>
            <a:r>
              <a:rPr lang="en-GB" sz="2400">
                <a:solidFill>
                  <a:srgbClr val="102D69"/>
                </a:solidFill>
              </a:rPr>
              <a:t>есколько наблюдений и выводов: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3"/>
          <p:cNvSpPr txBox="1"/>
          <p:nvPr/>
        </p:nvSpPr>
        <p:spPr>
          <a:xfrm>
            <a:off x="173375" y="1914525"/>
            <a:ext cx="59988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При тестировании линейная модель дала удовлетворительные показатели качества (R² ~ 0.5 для большинства инструментов)</a:t>
            </a:r>
            <a:endParaRPr sz="15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Для облигаций: из-за фиксированных купонных выплат линеарная регрессия «доходность → факторы» теряет точность в периоды дисконтов и сильно меняющихся кривых ставок. Здесь логично было бы применить модель «bootstrapping yield‐кривой + дисконтирование CF» (DCF). Однако в рамках интеграции с четырьмя факторными компонентами это усложнение выходит за рамки задачи.  Одна модель охватывает акции, облигации и валютные позиции, обеспечивая единый подход к оценке и позволяя напрямую интерпретировать вклад каждого риск-фактора в динамику цены инструмента, что удобно для анализа и презентации результатов.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80" name="Google Shape;4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425" y="1971674"/>
            <a:ext cx="6087750" cy="4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3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справедливой стоимости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82" name="Google Shape;482;p33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34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" name="Google Shape;489;p34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" name="Google Shape;490;p34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" name="Google Shape;491;p34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p34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3" name="Google Shape;493;p34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Оценка риска по портфелю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94" name="Google Shape;494;p34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3068900"/>
            <a:ext cx="6076950" cy="36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125" y="3219451"/>
            <a:ext cx="5870000" cy="35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4"/>
          <p:cNvSpPr txBox="1"/>
          <p:nvPr/>
        </p:nvSpPr>
        <p:spPr>
          <a:xfrm>
            <a:off x="542925" y="1419225"/>
            <a:ext cx="111009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Оценим риск по портфелю на 2 декабря 2024 г.,  для этого согласно моделям динамики, построим выборку из распределения риск-факторов на горизонте оценки риска и по выборке значений риск-факторов построим выборку стоимостей портфеля. Считаем, что проводится ежедневная ребалансировка портфеля таким образом, чтобы сохранить пропорции, указанные в условии. Для определения состава портфеля в единицах финансовых инструментов используем их цены за предыдущий торговый день. По построенной выборке оценим нужные меры риска: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35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" name="Google Shape;504;p35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" name="Google Shape;505;p35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6" name="Google Shape;506;p35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p35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p35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Backtesting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09" name="Google Shape;509;p35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5"/>
          <p:cNvSpPr txBox="1"/>
          <p:nvPr/>
        </p:nvSpPr>
        <p:spPr>
          <a:xfrm>
            <a:off x="548975" y="1362075"/>
            <a:ext cx="111009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47A1"/>
                </a:solidFill>
                <a:highlight>
                  <a:srgbClr val="FFFFFF"/>
                </a:highlight>
              </a:rPr>
              <a:t>Тест Купиеца (Kupiec, 1995) – Тест безусловного покрытия (Unconditional Coverage - UC)</a:t>
            </a:r>
            <a:endParaRPr sz="150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также известный как тест "Proportion of Failures" (POF), проверяет, соответствует ли наблюдаемая доля нарушений VaR (Value-at-Risk) теоретической вероятности нарушений, заданной уровнем доверия VaR.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Он оценивает, является ли количество фактических превышений VaR статистически совместимым с тем количеством, которое ожидается при правильной модели.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Основное предположение теста Купиеца состоит в том, что каждое нарушение VaR является независимым событием, которое следует распределению Бернулли.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Проверяется гипотеза H0: Наблюдаемая доля нарушений равна ожидаемой вероятности нарушений p.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50" y="4360425"/>
            <a:ext cx="11767901" cy="19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p36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8" name="Google Shape;518;p36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9" name="Google Shape;519;p36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0" name="Google Shape;520;p36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p36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2" name="Google Shape;522;p36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Backtesting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23" name="Google Shape;523;p36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6"/>
          <p:cNvSpPr txBox="1"/>
          <p:nvPr/>
        </p:nvSpPr>
        <p:spPr>
          <a:xfrm>
            <a:off x="548975" y="1362075"/>
            <a:ext cx="111009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47A1"/>
                </a:solidFill>
                <a:highlight>
                  <a:srgbClr val="FFFFFF"/>
                </a:highlight>
              </a:rPr>
              <a:t>Тест Кристофферсена (Christoffersen, 1998) – Тест условного покрытия (Conditional Coverage - CC)</a:t>
            </a:r>
            <a:endParaRPr sz="150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расширяет тест Купиеца, добавляя проверку независимости нарушений VaR.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Он проверяет не только правильную частоту нарушений (безусловное покрытие), но и то, являются ли эти нарушения независимыми друг от друга во времени.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важно, поскольку модель VaR может показывать правильное общее количество нарушений, но если эти нарушения имеют тенденцию группироваться (кластеризоваться), это указывает на то, что модель неадекватно улавливает динамику риска.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Тест Кристофферсена разбивается на две части: тест безусловного покрытия (который идентичен тесту Купиеца) и тест независимости. Основная гипотеза H0 : Модель VaR обладает как правильным безусловным покрытием, так и независимыми нарушениями.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4063625"/>
            <a:ext cx="8010524" cy="25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" name="Google Shape;531;p37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2" name="Google Shape;532;p37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3" name="Google Shape;533;p37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4" name="Google Shape;534;p37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37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6" name="Google Shape;536;p37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Backtesting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37" name="Google Shape;537;p37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7"/>
          <p:cNvSpPr txBox="1"/>
          <p:nvPr/>
        </p:nvSpPr>
        <p:spPr>
          <a:xfrm>
            <a:off x="548975" y="1362075"/>
            <a:ext cx="111009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47A1"/>
                </a:solidFill>
                <a:highlight>
                  <a:srgbClr val="FFFFFF"/>
                </a:highlight>
              </a:rPr>
              <a:t>Итоговая таблица валидации VaR 99% за 2024 год (включая расширенные тесты):</a:t>
            </a:r>
            <a:endParaRPr sz="150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5625"/>
            <a:ext cx="12191999" cy="14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7"/>
          <p:cNvSpPr txBox="1"/>
          <p:nvPr/>
        </p:nvSpPr>
        <p:spPr>
          <a:xfrm>
            <a:off x="548975" y="3369825"/>
            <a:ext cx="111009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47A1"/>
                </a:solidFill>
                <a:highlight>
                  <a:srgbClr val="FFFFFF"/>
                </a:highlight>
              </a:rPr>
              <a:t>Результаты при запуске 10000 траекторий</a:t>
            </a:r>
            <a:r>
              <a:rPr lang="en-GB" sz="1500">
                <a:solidFill>
                  <a:srgbClr val="0D47A1"/>
                </a:solidFill>
                <a:highlight>
                  <a:srgbClr val="FFFFFF"/>
                </a:highlight>
              </a:rPr>
              <a:t>:</a:t>
            </a:r>
            <a:endParaRPr sz="150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75" y="3789625"/>
            <a:ext cx="12268201" cy="11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7"/>
          <p:cNvSpPr txBox="1"/>
          <p:nvPr/>
        </p:nvSpPr>
        <p:spPr>
          <a:xfrm>
            <a:off x="219075" y="5038725"/>
            <a:ext cx="10915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Вывод: пробоев много для облигаций, ценообразование которых недостаточно описывается нашей моделью, но в случае всего портфеля отрабатывает. Также: пробития кластеризуются в случае всего портфеля и в случае облигаций - можно работать с кластеризацией волатильности.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8" name="Google Shape;548;p38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9" name="Google Shape;549;p38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0" name="Google Shape;550;p38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p38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2" name="Google Shape;552;p38"/>
          <p:cNvSpPr txBox="1"/>
          <p:nvPr/>
        </p:nvSpPr>
        <p:spPr>
          <a:xfrm>
            <a:off x="163625" y="2603450"/>
            <a:ext cx="5687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100">
                <a:solidFill>
                  <a:srgbClr val="102D69"/>
                </a:solidFill>
              </a:rPr>
              <a:t>Внимание!</a:t>
            </a:r>
            <a:endParaRPr b="1" sz="7100"/>
          </a:p>
        </p:txBody>
      </p:sp>
      <p:sp>
        <p:nvSpPr>
          <p:cNvPr id="553" name="Google Shape;553;p38"/>
          <p:cNvSpPr txBox="1"/>
          <p:nvPr/>
        </p:nvSpPr>
        <p:spPr>
          <a:xfrm>
            <a:off x="10337843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9882875" y="6001975"/>
            <a:ext cx="1761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02D69"/>
                </a:solidFill>
              </a:rPr>
              <a:t>Спасибо за внимание.</a:t>
            </a:r>
            <a:endParaRPr sz="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8"/>
          <p:cNvSpPr txBox="1"/>
          <p:nvPr/>
        </p:nvSpPr>
        <p:spPr>
          <a:xfrm>
            <a:off x="6259490" y="259775"/>
            <a:ext cx="391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Проект представили</a:t>
            </a:r>
            <a:r>
              <a:rPr lang="en-GB" sz="1200">
                <a:solidFill>
                  <a:schemeClr val="dk1"/>
                </a:solidFill>
              </a:rPr>
              <a:t> студенты 1 курса ФТиАД: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Ткалич Леонид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Шамшединов Илья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Шумилин Андрей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Шурыгин Всеволод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56" name="Google Shape;556;p38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025" y="1981200"/>
            <a:ext cx="6215125" cy="35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7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p7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" name="Google Shape;83;p7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" name="Google Shape;84;p7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504600" y="1848588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Рассматриваемые 10 акций: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7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7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5342300" y="1544825"/>
            <a:ext cx="69510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GB" sz="2100">
                <a:solidFill>
                  <a:srgbClr val="1A1A1A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SBER, YDEX, ROSN, PLZL, LKOH, </a:t>
            </a:r>
            <a:endParaRPr b="1" sz="2100">
              <a:solidFill>
                <a:srgbClr val="1A1A1A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GB" sz="2100">
                <a:solidFill>
                  <a:srgbClr val="1A1A1A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GAZP, NVTK, MOEX, CHMF, GMKN</a:t>
            </a:r>
            <a:endParaRPr b="1" sz="2100">
              <a:solidFill>
                <a:srgbClr val="1A1A1A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9" name="Google Shape;8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0" y="2747500"/>
            <a:ext cx="10046970" cy="38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600" y="3192025"/>
            <a:ext cx="1411700" cy="14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225" y="4858725"/>
            <a:ext cx="626800" cy="6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2850" y="4636262"/>
            <a:ext cx="586200" cy="5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4525" y="4499075"/>
            <a:ext cx="586200" cy="5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11852" y="508527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41650" y="5160950"/>
            <a:ext cx="524526" cy="5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7300" y="4272525"/>
            <a:ext cx="586200" cy="5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8600" y="5485600"/>
            <a:ext cx="524501" cy="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8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8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8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8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8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8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75" y="1318975"/>
            <a:ext cx="10783201" cy="53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9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9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9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9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9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9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0165"/>
            <a:ext cx="11887201" cy="481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 txBox="1"/>
          <p:nvPr/>
        </p:nvSpPr>
        <p:spPr>
          <a:xfrm>
            <a:off x="600600" y="1399350"/>
            <a:ext cx="107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02D69"/>
                </a:solidFill>
              </a:rPr>
              <a:t>Котировки 5 гос. облигаций без оферт с известными размерами выплат</a:t>
            </a:r>
            <a:r>
              <a:rPr lang="en-GB" sz="2400">
                <a:solidFill>
                  <a:srgbClr val="102D69"/>
                </a:solidFill>
              </a:rPr>
              <a:t>:</a:t>
            </a:r>
            <a:endParaRPr sz="24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0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" name="Google Shape;132;p10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10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10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0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p10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450" y="1341800"/>
            <a:ext cx="10755426" cy="53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0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11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11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11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11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11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11"/>
          <p:cNvSpPr txBox="1"/>
          <p:nvPr/>
        </p:nvSpPr>
        <p:spPr>
          <a:xfrm>
            <a:off x="6749288" y="574275"/>
            <a:ext cx="32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Выбор и загрузка необходимых данных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50" name="Google Shape;1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344188"/>
            <a:ext cx="10786625" cy="539331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1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12"/>
          <p:cNvCxnSpPr/>
          <p:nvPr/>
        </p:nvCxnSpPr>
        <p:spPr>
          <a:xfrm>
            <a:off x="329868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" name="Google Shape;158;p12"/>
          <p:cNvCxnSpPr/>
          <p:nvPr/>
        </p:nvCxnSpPr>
        <p:spPr>
          <a:xfrm>
            <a:off x="6099416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" name="Google Shape;159;p12"/>
          <p:cNvCxnSpPr/>
          <p:nvPr/>
        </p:nvCxnSpPr>
        <p:spPr>
          <a:xfrm>
            <a:off x="10277081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12"/>
          <p:cNvSpPr txBox="1"/>
          <p:nvPr/>
        </p:nvSpPr>
        <p:spPr>
          <a:xfrm>
            <a:off x="10624468" y="497315"/>
            <a:ext cx="6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12"/>
          <p:cNvCxnSpPr/>
          <p:nvPr/>
        </p:nvCxnSpPr>
        <p:spPr>
          <a:xfrm>
            <a:off x="11643868" y="464363"/>
            <a:ext cx="0" cy="5862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2" name="Google Shape;1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625" y="1267611"/>
            <a:ext cx="5544450" cy="547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2"/>
          <p:cNvSpPr txBox="1"/>
          <p:nvPr/>
        </p:nvSpPr>
        <p:spPr>
          <a:xfrm>
            <a:off x="6304751" y="574275"/>
            <a:ext cx="384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Анализ риск-факторов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64" name="Google Shape;164;p12"/>
          <p:cNvSpPr txBox="1"/>
          <p:nvPr/>
        </p:nvSpPr>
        <p:spPr>
          <a:xfrm>
            <a:off x="3482250" y="571275"/>
            <a:ext cx="24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Оценка рыночного риска в 2021-2024</a:t>
            </a:r>
            <a:endParaRPr i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194575" y="1612550"/>
            <a:ext cx="4256700" cy="4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Оставим в матрице </a:t>
            </a:r>
            <a:r>
              <a:rPr lang="en-GB" sz="24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корреляций</a:t>
            </a:r>
            <a:r>
              <a:rPr lang="en-GB" sz="24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средние изменения по классам активов</a:t>
            </a:r>
            <a:endParaRPr sz="24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Считаем датафрейм с изменениями в долях</a:t>
            </a:r>
            <a:endParaRPr sz="24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A1A1A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Для процентных ставок смотрим просто разность, для остальных pct_change</a:t>
            </a:r>
            <a:endParaRPr sz="2400">
              <a:solidFill>
                <a:srgbClr val="1A1A1A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